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1"/>
  </p:notesMasterIdLst>
  <p:sldIdLst>
    <p:sldId id="408" r:id="rId2"/>
    <p:sldId id="272" r:id="rId3"/>
    <p:sldId id="273" r:id="rId4"/>
    <p:sldId id="285" r:id="rId5"/>
    <p:sldId id="274" r:id="rId6"/>
    <p:sldId id="275" r:id="rId7"/>
    <p:sldId id="276" r:id="rId8"/>
    <p:sldId id="286" r:id="rId9"/>
    <p:sldId id="277" r:id="rId10"/>
    <p:sldId id="284" r:id="rId11"/>
    <p:sldId id="256" r:id="rId12"/>
    <p:sldId id="257" r:id="rId13"/>
    <p:sldId id="258" r:id="rId14"/>
    <p:sldId id="259" r:id="rId15"/>
    <p:sldId id="291" r:id="rId16"/>
    <p:sldId id="287" r:id="rId17"/>
    <p:sldId id="260" r:id="rId18"/>
    <p:sldId id="290" r:id="rId19"/>
    <p:sldId id="288" r:id="rId20"/>
    <p:sldId id="289" r:id="rId21"/>
    <p:sldId id="297" r:id="rId22"/>
    <p:sldId id="292" r:id="rId23"/>
    <p:sldId id="261" r:id="rId24"/>
    <p:sldId id="262" r:id="rId25"/>
    <p:sldId id="263" r:id="rId26"/>
    <p:sldId id="264" r:id="rId27"/>
    <p:sldId id="265" r:id="rId28"/>
    <p:sldId id="293" r:id="rId29"/>
    <p:sldId id="294" r:id="rId30"/>
    <p:sldId id="295" r:id="rId31"/>
    <p:sldId id="296" r:id="rId32"/>
    <p:sldId id="266" r:id="rId33"/>
    <p:sldId id="267" r:id="rId34"/>
    <p:sldId id="268" r:id="rId35"/>
    <p:sldId id="269" r:id="rId36"/>
    <p:sldId id="270" r:id="rId37"/>
    <p:sldId id="271" r:id="rId38"/>
    <p:sldId id="409" r:id="rId39"/>
    <p:sldId id="278" r:id="rId40"/>
    <p:sldId id="279" r:id="rId41"/>
    <p:sldId id="280" r:id="rId42"/>
    <p:sldId id="411" r:id="rId43"/>
    <p:sldId id="412" r:id="rId44"/>
    <p:sldId id="413" r:id="rId45"/>
    <p:sldId id="414" r:id="rId46"/>
    <p:sldId id="415" r:id="rId47"/>
    <p:sldId id="416" r:id="rId48"/>
    <p:sldId id="417" r:id="rId49"/>
    <p:sldId id="281" r:id="rId50"/>
    <p:sldId id="282" r:id="rId51"/>
    <p:sldId id="298" r:id="rId52"/>
    <p:sldId id="309" r:id="rId53"/>
    <p:sldId id="310" r:id="rId54"/>
    <p:sldId id="299" r:id="rId55"/>
    <p:sldId id="308" r:id="rId56"/>
    <p:sldId id="307" r:id="rId57"/>
    <p:sldId id="303" r:id="rId58"/>
    <p:sldId id="418" r:id="rId59"/>
    <p:sldId id="419" r:id="rId60"/>
    <p:sldId id="420" r:id="rId61"/>
    <p:sldId id="421" r:id="rId62"/>
    <p:sldId id="300" r:id="rId63"/>
    <p:sldId id="301" r:id="rId64"/>
    <p:sldId id="302" r:id="rId65"/>
    <p:sldId id="304" r:id="rId66"/>
    <p:sldId id="305" r:id="rId67"/>
    <p:sldId id="306" r:id="rId68"/>
    <p:sldId id="422" r:id="rId69"/>
    <p:sldId id="423" r:id="rId70"/>
    <p:sldId id="424" r:id="rId71"/>
    <p:sldId id="425" r:id="rId72"/>
    <p:sldId id="426" r:id="rId73"/>
    <p:sldId id="427" r:id="rId74"/>
    <p:sldId id="428" r:id="rId75"/>
    <p:sldId id="429" r:id="rId76"/>
    <p:sldId id="430" r:id="rId77"/>
    <p:sldId id="431" r:id="rId78"/>
    <p:sldId id="432" r:id="rId79"/>
    <p:sldId id="433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081" autoAdjust="0"/>
    <p:restoredTop sz="94660"/>
  </p:normalViewPr>
  <p:slideViewPr>
    <p:cSldViewPr>
      <p:cViewPr>
        <p:scale>
          <a:sx n="75" d="100"/>
          <a:sy n="75" d="100"/>
        </p:scale>
        <p:origin x="-4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618F2-C544-4CFA-9AB4-8390A691C888}" type="datetimeFigureOut">
              <a:rPr lang="en-US" smtClean="0"/>
              <a:pPr/>
              <a:t>10/15/2015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70885-F87D-443C-AC7C-DDB0D3449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1200" b="1" dirty="0" smtClean="0"/>
              <a:t>Tissues</a:t>
            </a:r>
            <a:r>
              <a:rPr lang="en-IN" sz="1200" dirty="0" smtClean="0"/>
              <a:t> vary in their solidity, fluidity, density and elasticity.</a:t>
            </a:r>
          </a:p>
          <a:p>
            <a:pPr>
              <a:buFont typeface="Wingdings" pitchFamily="2" charset="2"/>
              <a:buChar char="Ø"/>
            </a:pPr>
            <a:endParaRPr lang="en-IN" sz="1200" dirty="0" smtClean="0"/>
          </a:p>
          <a:p>
            <a:pPr>
              <a:buFont typeface="Wingdings" pitchFamily="2" charset="2"/>
              <a:buChar char="Ø"/>
            </a:pPr>
            <a:r>
              <a:rPr lang="en-IN" sz="1200" b="1" dirty="0" smtClean="0"/>
              <a:t>Energy</a:t>
            </a:r>
            <a:r>
              <a:rPr lang="en-IN" sz="1200" dirty="0" smtClean="0"/>
              <a:t> is spent in: moving of 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70885-F87D-443C-AC7C-DDB0D3449D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70885-F87D-443C-AC7C-DDB0D3449D5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F47EA-C465-40B2-9F2A-6EB456248C5A}" type="datetimeFigureOut">
              <a:rPr lang="en-US" smtClean="0"/>
              <a:pPr/>
              <a:t>10/15/2015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2CA4-57CE-42A8-ABB8-04927316D526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04864"/>
            <a:ext cx="91440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11500" b="1" dirty="0" smtClean="0">
                <a:solidFill>
                  <a:srgbClr val="FF0000"/>
                </a:solidFill>
              </a:rPr>
              <a:t>MECHANICAL</a:t>
            </a:r>
          </a:p>
          <a:p>
            <a:pPr algn="ctr"/>
            <a:r>
              <a:rPr lang="en-IN" sz="11500" b="1" dirty="0" smtClean="0">
                <a:solidFill>
                  <a:srgbClr val="FF0000"/>
                </a:solidFill>
              </a:rPr>
              <a:t> INJURIES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sz="4000" b="1" dirty="0" smtClean="0">
                <a:solidFill>
                  <a:srgbClr val="002060"/>
                </a:solidFill>
              </a:rPr>
              <a:t>4</a:t>
            </a:r>
            <a:r>
              <a:rPr lang="en-IN" sz="4000" b="1" dirty="0">
                <a:solidFill>
                  <a:srgbClr val="002060"/>
                </a:solidFill>
              </a:rPr>
              <a:t>. Elasticity and plasticity </a:t>
            </a:r>
            <a:r>
              <a:rPr lang="en-IN" sz="40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IN" sz="4000" b="1" dirty="0">
                <a:solidFill>
                  <a:srgbClr val="002060"/>
                </a:solidFill>
              </a:rPr>
              <a:t> </a:t>
            </a:r>
            <a:r>
              <a:rPr lang="en-IN" sz="4000" b="1" dirty="0" smtClean="0">
                <a:solidFill>
                  <a:srgbClr val="002060"/>
                </a:solidFill>
              </a:rPr>
              <a:t>       </a:t>
            </a:r>
            <a:r>
              <a:rPr lang="en-IN" dirty="0" smtClean="0"/>
              <a:t>The </a:t>
            </a:r>
            <a:r>
              <a:rPr lang="en-IN" dirty="0"/>
              <a:t>less elastic and plastic the </a:t>
            </a:r>
            <a:r>
              <a:rPr lang="en-IN" dirty="0" smtClean="0"/>
              <a:t>tissue, the 	greater the </a:t>
            </a:r>
            <a:r>
              <a:rPr lang="en-IN" dirty="0"/>
              <a:t>damage</a:t>
            </a:r>
          </a:p>
          <a:p>
            <a:pPr marL="0" indent="0" algn="just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  5</a:t>
            </a:r>
            <a:r>
              <a:rPr lang="en-IN" sz="4000" b="1" dirty="0">
                <a:solidFill>
                  <a:srgbClr val="002060"/>
                </a:solidFill>
              </a:rPr>
              <a:t>. Inertia of tissue </a:t>
            </a:r>
            <a:endParaRPr lang="en-IN" sz="4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IN" dirty="0" smtClean="0"/>
              <a:t>   </a:t>
            </a:r>
            <a:r>
              <a:rPr lang="en-IN" sz="4000" b="1" dirty="0" smtClean="0">
                <a:solidFill>
                  <a:srgbClr val="002060"/>
                </a:solidFill>
              </a:rPr>
              <a:t>6</a:t>
            </a:r>
            <a:r>
              <a:rPr lang="en-IN" sz="4000" b="1" dirty="0">
                <a:solidFill>
                  <a:srgbClr val="002060"/>
                </a:solidFill>
              </a:rPr>
              <a:t>. Hydrostatic pressure </a:t>
            </a:r>
            <a:endParaRPr lang="en-IN" sz="40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en-IN" sz="4400" b="1" dirty="0">
                <a:solidFill>
                  <a:srgbClr val="002060"/>
                </a:solidFill>
              </a:rPr>
              <a:t> </a:t>
            </a:r>
            <a:r>
              <a:rPr lang="en-IN" sz="4400" b="1" dirty="0" smtClean="0">
                <a:solidFill>
                  <a:srgbClr val="002060"/>
                </a:solidFill>
              </a:rPr>
              <a:t>      </a:t>
            </a:r>
            <a:r>
              <a:rPr lang="en-IN" dirty="0" smtClean="0"/>
              <a:t>A </a:t>
            </a:r>
            <a:r>
              <a:rPr lang="en-IN" dirty="0"/>
              <a:t>force, transmitted through a fluid containing </a:t>
            </a:r>
            <a:r>
              <a:rPr lang="en-IN" dirty="0" smtClean="0"/>
              <a:t>   	tissues</a:t>
            </a:r>
            <a:r>
              <a:rPr lang="en-IN" dirty="0"/>
              <a:t>, such as </a:t>
            </a:r>
            <a:r>
              <a:rPr lang="en-IN" b="1" dirty="0"/>
              <a:t>stomach</a:t>
            </a:r>
            <a:r>
              <a:rPr lang="en-IN" dirty="0"/>
              <a:t> and </a:t>
            </a:r>
            <a:r>
              <a:rPr lang="en-IN" b="1" dirty="0"/>
              <a:t>bladder</a:t>
            </a:r>
            <a:r>
              <a:rPr lang="en-IN" dirty="0"/>
              <a:t>, will force </a:t>
            </a:r>
            <a:r>
              <a:rPr lang="en-IN" dirty="0" smtClean="0"/>
              <a:t>	the </a:t>
            </a:r>
            <a:r>
              <a:rPr lang="en-IN" dirty="0"/>
              <a:t>fluid away from the area of </a:t>
            </a:r>
            <a:r>
              <a:rPr lang="en-IN" dirty="0" smtClean="0"/>
              <a:t>contact, in 	damage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66503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en-IN" sz="13800" b="1" dirty="0" smtClean="0">
                <a:solidFill>
                  <a:srgbClr val="FF0000"/>
                </a:solidFill>
              </a:rPr>
              <a:t>Abrasion</a:t>
            </a:r>
            <a:endParaRPr lang="en-IN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746851"/>
          </a:xfrm>
        </p:spPr>
        <p:txBody>
          <a:bodyPr/>
          <a:lstStyle/>
          <a:p>
            <a:pPr marL="0" indent="0">
              <a:buNone/>
            </a:pPr>
            <a:r>
              <a:rPr lang="en-IN" sz="40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 Definition </a:t>
            </a:r>
          </a:p>
          <a:p>
            <a:pPr marL="0" indent="0">
              <a:buNone/>
            </a:pPr>
            <a:endParaRPr lang="en-IN" sz="4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Abrasion is destruction of the skin, which usually involves the superficial layers of the epidermis only.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They heal without scar formation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2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5400" b="1" dirty="0" smtClean="0">
                <a:solidFill>
                  <a:srgbClr val="FF0000"/>
                </a:solidFill>
              </a:rPr>
              <a:t>                    Types </a:t>
            </a:r>
          </a:p>
          <a:p>
            <a:pPr marL="742950" indent="-742950">
              <a:buFont typeface="+mj-lt"/>
              <a:buAutoNum type="arabicPeriod"/>
            </a:pPr>
            <a:r>
              <a:rPr lang="en-IN" sz="4000" dirty="0" smtClean="0"/>
              <a:t>Scratches</a:t>
            </a:r>
          </a:p>
          <a:p>
            <a:pPr marL="742950" indent="-742950">
              <a:buFont typeface="+mj-lt"/>
              <a:buAutoNum type="arabicPeriod"/>
            </a:pPr>
            <a:endParaRPr lang="en-IN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IN" sz="4000" dirty="0" smtClean="0"/>
              <a:t>Grazes </a:t>
            </a:r>
          </a:p>
          <a:p>
            <a:pPr marL="742950" indent="-742950">
              <a:buFont typeface="+mj-lt"/>
              <a:buAutoNum type="arabicPeriod"/>
            </a:pPr>
            <a:endParaRPr lang="en-IN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IN" sz="4000" dirty="0" smtClean="0"/>
              <a:t>Pressure abrasion</a:t>
            </a:r>
          </a:p>
          <a:p>
            <a:pPr marL="742950" indent="-742950">
              <a:buFont typeface="+mj-lt"/>
              <a:buAutoNum type="arabicPeriod"/>
            </a:pPr>
            <a:endParaRPr lang="en-IN" sz="4000" dirty="0" smtClean="0"/>
          </a:p>
          <a:p>
            <a:pPr marL="742950" indent="-742950">
              <a:buFont typeface="+mj-lt"/>
              <a:buAutoNum type="arabicPeriod"/>
            </a:pPr>
            <a:r>
              <a:rPr lang="en-IN" sz="4000" dirty="0" smtClean="0"/>
              <a:t>Impact abrasion</a:t>
            </a:r>
          </a:p>
          <a:p>
            <a:endParaRPr lang="en-IN" sz="4000" dirty="0" smtClean="0"/>
          </a:p>
          <a:p>
            <a:r>
              <a:rPr lang="en-IN" sz="4000" dirty="0" smtClean="0"/>
              <a:t>Patterned abrasion</a:t>
            </a:r>
          </a:p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rgbClr val="FF0000"/>
                </a:solidFill>
              </a:rPr>
              <a:t>Scratches</a:t>
            </a:r>
            <a:r>
              <a:rPr lang="en-IN" sz="4000" b="1" dirty="0" smtClean="0">
                <a:solidFill>
                  <a:srgbClr val="002060"/>
                </a:solidFill>
              </a:rPr>
              <a:t> </a:t>
            </a:r>
            <a:r>
              <a:rPr lang="en-IN" sz="4000" b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IN" sz="3000" dirty="0" smtClean="0"/>
              <a:t>A</a:t>
            </a:r>
            <a:r>
              <a:rPr lang="en-IN" sz="2200" dirty="0" smtClean="0"/>
              <a:t> </a:t>
            </a:r>
            <a:r>
              <a:rPr lang="en-IN" dirty="0" smtClean="0"/>
              <a:t>scratch is linear abrasion with length but no    significant width, or a very superficial incision,  depending on the agent.</a:t>
            </a:r>
          </a:p>
          <a:p>
            <a:endParaRPr lang="en-IN" dirty="0" smtClean="0"/>
          </a:p>
          <a:p>
            <a:pPr>
              <a:buNone/>
            </a:pPr>
            <a:r>
              <a:rPr lang="en-IN" sz="4400" b="1" dirty="0" smtClean="0">
                <a:solidFill>
                  <a:srgbClr val="002060"/>
                </a:solidFill>
              </a:rPr>
              <a:t>Point scratch : </a:t>
            </a:r>
          </a:p>
          <a:p>
            <a:pPr marL="0" indent="0">
              <a:buNone/>
            </a:pPr>
            <a:r>
              <a:rPr lang="en-IN" dirty="0" smtClean="0"/>
              <a:t>Produced by the sharp or pointed object not sharp enough to incise, but pointed enough to scratch such as fingernails, pin, thorn, etc 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SCRATCH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68760"/>
            <a:ext cx="6480720" cy="4896544"/>
          </a:xfrm>
        </p:spPr>
      </p:pic>
    </p:spTree>
    <p:extLst>
      <p:ext uri="{BB962C8B-B14F-4D97-AF65-F5344CB8AC3E}">
        <p14:creationId xmlns="" xmlns:p14="http://schemas.microsoft.com/office/powerpoint/2010/main" val="652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8856984" cy="5904656"/>
          </a:xfrm>
        </p:spPr>
      </p:pic>
    </p:spTree>
    <p:extLst>
      <p:ext uri="{BB962C8B-B14F-4D97-AF65-F5344CB8AC3E}">
        <p14:creationId xmlns="" xmlns:p14="http://schemas.microsoft.com/office/powerpoint/2010/main" val="242694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10160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  </a:t>
            </a:r>
            <a:r>
              <a:rPr lang="en-IN" sz="4800" b="1" dirty="0" smtClean="0">
                <a:solidFill>
                  <a:srgbClr val="FF0000"/>
                </a:solidFill>
              </a:rPr>
              <a:t>Graze</a:t>
            </a:r>
            <a:r>
              <a:rPr lang="en-IN" sz="4000" dirty="0" smtClean="0">
                <a:solidFill>
                  <a:srgbClr val="FF0000"/>
                </a:solidFill>
              </a:rPr>
              <a:t> </a:t>
            </a:r>
            <a:endParaRPr lang="en-IN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IN" b="1" dirty="0" smtClean="0">
                <a:solidFill>
                  <a:srgbClr val="002060"/>
                </a:solidFill>
              </a:rPr>
              <a:t>Sliding</a:t>
            </a:r>
            <a:r>
              <a:rPr lang="en-IN" b="1" dirty="0" smtClean="0"/>
              <a:t> ,</a:t>
            </a:r>
            <a:r>
              <a:rPr lang="en-IN" b="1" dirty="0" smtClean="0">
                <a:solidFill>
                  <a:srgbClr val="002060"/>
                </a:solidFill>
              </a:rPr>
              <a:t>scraping</a:t>
            </a:r>
            <a:r>
              <a:rPr lang="en-IN" dirty="0" smtClean="0"/>
              <a:t> , or </a:t>
            </a:r>
            <a:r>
              <a:rPr lang="en-IN" b="1" dirty="0" smtClean="0">
                <a:solidFill>
                  <a:srgbClr val="002060"/>
                </a:solidFill>
              </a:rPr>
              <a:t>grinding</a:t>
            </a: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smtClean="0"/>
              <a:t>abrasions.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They are the </a:t>
            </a:r>
            <a:r>
              <a:rPr lang="en-IN" b="1" dirty="0" smtClean="0"/>
              <a:t>most common </a:t>
            </a:r>
            <a:r>
              <a:rPr lang="en-IN" dirty="0" smtClean="0"/>
              <a:t>types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They occur when there is </a:t>
            </a:r>
            <a:r>
              <a:rPr lang="en-IN" b="1" dirty="0" smtClean="0"/>
              <a:t>movement</a:t>
            </a:r>
            <a:r>
              <a:rPr lang="en-IN" dirty="0" smtClean="0"/>
              <a:t> between the skin and some rough surface in contact with it.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They show uneven, </a:t>
            </a:r>
            <a:r>
              <a:rPr lang="en-IN" b="1" dirty="0" smtClean="0"/>
              <a:t>parallel lines </a:t>
            </a:r>
            <a:r>
              <a:rPr lang="en-IN" dirty="0" smtClean="0"/>
              <a:t>with the </a:t>
            </a:r>
            <a:r>
              <a:rPr lang="en-IN" b="1" dirty="0" smtClean="0"/>
              <a:t>epithelium heaped up </a:t>
            </a:r>
            <a:r>
              <a:rPr lang="en-IN" dirty="0" smtClean="0"/>
              <a:t>at the ends of these lines, which indicate the direction of applied force.</a:t>
            </a:r>
          </a:p>
          <a:p>
            <a:pPr algn="just">
              <a:buFont typeface="Wingdings" pitchFamily="2" charset="2"/>
              <a:buChar char="Ø"/>
            </a:pPr>
            <a:r>
              <a:rPr lang="en-IN" sz="3600" b="1" dirty="0" smtClean="0">
                <a:solidFill>
                  <a:srgbClr val="002060"/>
                </a:solidFill>
              </a:rPr>
              <a:t>Brush abrasion or gravel rash </a:t>
            </a:r>
            <a:r>
              <a:rPr lang="en-IN" dirty="0" smtClean="0"/>
              <a:t>: </a:t>
            </a:r>
            <a:r>
              <a:rPr lang="en-IN" dirty="0"/>
              <a:t>I</a:t>
            </a:r>
            <a:r>
              <a:rPr lang="en-IN" dirty="0" smtClean="0"/>
              <a:t>t is produced by the violent lateral force against a surface as in dragging over the ground. 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2325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GRAZE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4754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63" y="404813"/>
            <a:ext cx="3823700" cy="5749925"/>
          </a:xfrm>
        </p:spPr>
      </p:pic>
    </p:spTree>
    <p:extLst>
      <p:ext uri="{BB962C8B-B14F-4D97-AF65-F5344CB8AC3E}">
        <p14:creationId xmlns="" xmlns:p14="http://schemas.microsoft.com/office/powerpoint/2010/main" val="194382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en-IN" sz="6600" b="1" dirty="0" smtClean="0">
                <a:solidFill>
                  <a:srgbClr val="FF0000"/>
                </a:solidFill>
              </a:rPr>
              <a:t>MECHANICAL INJURIES</a:t>
            </a:r>
            <a:endParaRPr lang="en-IN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9098"/>
            <a:ext cx="9144000" cy="5688901"/>
          </a:xfrm>
        </p:spPr>
        <p:txBody>
          <a:bodyPr/>
          <a:lstStyle/>
          <a:p>
            <a:pPr algn="just">
              <a:buNone/>
            </a:pPr>
            <a:r>
              <a:rPr lang="en-IN" dirty="0" smtClean="0"/>
              <a:t>    </a:t>
            </a:r>
            <a:r>
              <a:rPr lang="en-IN" sz="4000" b="1" dirty="0" smtClean="0">
                <a:solidFill>
                  <a:srgbClr val="FF0000"/>
                </a:solidFill>
              </a:rPr>
              <a:t>Injury (44 IPC) </a:t>
            </a:r>
          </a:p>
          <a:p>
            <a:pPr algn="just"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</a:t>
            </a:r>
            <a:r>
              <a:rPr lang="en-IN" dirty="0" smtClean="0"/>
              <a:t>Injury is any harm ,whatever illegally caused to any person in body, mind, reputation or property.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Medically a </a:t>
            </a:r>
            <a:r>
              <a:rPr lang="en-IN" b="1" dirty="0" smtClean="0">
                <a:solidFill>
                  <a:srgbClr val="FF0000"/>
                </a:solidFill>
              </a:rPr>
              <a:t>wound</a:t>
            </a:r>
            <a:r>
              <a:rPr lang="en-IN" dirty="0" smtClean="0">
                <a:solidFill>
                  <a:srgbClr val="FF0000"/>
                </a:solidFill>
              </a:rPr>
              <a:t> </a:t>
            </a:r>
            <a:r>
              <a:rPr lang="en-IN" dirty="0" smtClean="0"/>
              <a:t>or injury is a break of the natural continuity of any of the tissue of the living body.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607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b="1" dirty="0" smtClean="0">
                <a:solidFill>
                  <a:srgbClr val="FF0000"/>
                </a:solidFill>
              </a:rPr>
              <a:t>GRAZE</a:t>
            </a:r>
            <a:endParaRPr lang="en-IN" sz="5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600200"/>
            <a:ext cx="5112568" cy="4925144"/>
          </a:xfrm>
        </p:spPr>
      </p:pic>
    </p:spTree>
    <p:extLst>
      <p:ext uri="{BB962C8B-B14F-4D97-AF65-F5344CB8AC3E}">
        <p14:creationId xmlns="" xmlns:p14="http://schemas.microsoft.com/office/powerpoint/2010/main" val="284207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GRAZE</a:t>
            </a:r>
            <a:endParaRPr lang="en-IN" sz="5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17638"/>
            <a:ext cx="7632848" cy="5323730"/>
          </a:xfrm>
        </p:spPr>
      </p:pic>
    </p:spTree>
    <p:extLst>
      <p:ext uri="{BB962C8B-B14F-4D97-AF65-F5344CB8AC3E}">
        <p14:creationId xmlns="" xmlns:p14="http://schemas.microsoft.com/office/powerpoint/2010/main" val="29062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800" b="1" dirty="0" smtClean="0">
                <a:solidFill>
                  <a:srgbClr val="FF0000"/>
                </a:solidFill>
              </a:rPr>
              <a:t>GRAZE 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528" y="1600200"/>
            <a:ext cx="6788944" cy="4525963"/>
          </a:xfrm>
        </p:spPr>
      </p:pic>
    </p:spTree>
    <p:extLst>
      <p:ext uri="{BB962C8B-B14F-4D97-AF65-F5344CB8AC3E}">
        <p14:creationId xmlns="" xmlns:p14="http://schemas.microsoft.com/office/powerpoint/2010/main" val="190989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en-IN" sz="4400" b="1" dirty="0" smtClean="0">
                <a:solidFill>
                  <a:srgbClr val="002060"/>
                </a:solidFill>
              </a:rPr>
              <a:t> </a:t>
            </a:r>
            <a:r>
              <a:rPr lang="en-IN" sz="4400" b="1" dirty="0" smtClean="0">
                <a:solidFill>
                  <a:srgbClr val="FF0000"/>
                </a:solidFill>
              </a:rPr>
              <a:t>Friction burn (Scuff or Brush abrasion) 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It is an extensive, superficial, reddened excoriated area without bleeding and without any linear mark.</a:t>
            </a:r>
          </a:p>
          <a:p>
            <a:pPr algn="just">
              <a:buFont typeface="Wingdings" pitchFamily="2" charset="2"/>
              <a:buChar char="Ø"/>
            </a:pPr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It may occur due to tangential force with a smooth surface or when the skin is covered with clothing.</a:t>
            </a:r>
          </a:p>
          <a:p>
            <a:pPr algn="just">
              <a:buFont typeface="Wingdings" pitchFamily="2" charset="2"/>
              <a:buChar char="Ø"/>
            </a:pPr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It is seen in motor cyclists, pedestrians, persons ejected from the vehicles etc.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4394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 Pressure abrasions </a:t>
            </a:r>
          </a:p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 (Crushing or Friction abrasions)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They are caused by </a:t>
            </a:r>
            <a:r>
              <a:rPr lang="en-IN" b="1" dirty="0" smtClean="0"/>
              <a:t>crushing</a:t>
            </a:r>
            <a:r>
              <a:rPr lang="en-IN" dirty="0" smtClean="0"/>
              <a:t> of the superficial layers of the epidermis and are associated with bruise of the surrounded area.</a:t>
            </a:r>
          </a:p>
          <a:p>
            <a:pPr algn="just"/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If force is applied at an angle of </a:t>
            </a:r>
            <a:r>
              <a:rPr lang="en-IN" b="1" dirty="0" smtClean="0"/>
              <a:t>90</a:t>
            </a:r>
            <a:r>
              <a:rPr lang="en-I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en-IN" dirty="0" smtClean="0"/>
              <a:t>, then pressure abrasion is produced.</a:t>
            </a:r>
          </a:p>
          <a:p>
            <a:pPr algn="just">
              <a:buNone/>
            </a:pPr>
            <a:r>
              <a:rPr lang="en-IN" dirty="0" smtClean="0"/>
              <a:t>    e.g. Ligature mark in hanging and strangulation and teeth marks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361504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 b="1" dirty="0" smtClean="0">
                <a:solidFill>
                  <a:srgbClr val="002060"/>
                </a:solidFill>
              </a:rPr>
              <a:t> </a:t>
            </a:r>
            <a:r>
              <a:rPr lang="en-IN" sz="4400" b="1" dirty="0" smtClean="0">
                <a:solidFill>
                  <a:srgbClr val="FF0000"/>
                </a:solidFill>
              </a:rPr>
              <a:t>Impact abrasion (Contact or Imprint           							abrasion)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Caused by impact with a </a:t>
            </a:r>
            <a:r>
              <a:rPr lang="en-IN" b="1" dirty="0" smtClean="0"/>
              <a:t>rough</a:t>
            </a:r>
            <a:r>
              <a:rPr lang="en-IN" dirty="0" smtClean="0"/>
              <a:t> object , when the force is applied at or near a </a:t>
            </a:r>
            <a:r>
              <a:rPr lang="en-IN" b="1" dirty="0" smtClean="0"/>
              <a:t>right</a:t>
            </a:r>
            <a:r>
              <a:rPr lang="en-IN" dirty="0" smtClean="0"/>
              <a:t> </a:t>
            </a:r>
            <a:r>
              <a:rPr lang="en-IN" b="1" dirty="0" smtClean="0"/>
              <a:t>angle</a:t>
            </a:r>
            <a:r>
              <a:rPr lang="en-IN" dirty="0" smtClean="0"/>
              <a:t> to the skin surface . The abrasion is slightly depressed below the surface, unless there is local oedema or there is bulging due to underlying contusion</a:t>
            </a:r>
          </a:p>
          <a:p>
            <a:pPr algn="just">
              <a:buNone/>
            </a:pPr>
            <a:r>
              <a:rPr lang="en-IN" dirty="0" smtClean="0"/>
              <a:t>    e.g. When a person is knocked down by a car, the pattern of the radiator grille, a headlamp rim, or the tread of tyre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713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rgbClr val="FF0000"/>
                </a:solidFill>
              </a:rPr>
              <a:t>Patterned abrasions  </a:t>
            </a:r>
          </a:p>
          <a:p>
            <a:pPr marL="0" indent="0" algn="just">
              <a:buNone/>
            </a:pPr>
            <a:r>
              <a:rPr lang="en-IN" sz="3500" b="1" dirty="0" smtClean="0"/>
              <a:t>Impact</a:t>
            </a:r>
            <a:r>
              <a:rPr lang="en-IN" sz="3500" dirty="0" smtClean="0"/>
              <a:t> abrasion and </a:t>
            </a:r>
            <a:r>
              <a:rPr lang="en-IN" sz="3500" b="1" dirty="0" smtClean="0"/>
              <a:t>Pressure</a:t>
            </a:r>
            <a:r>
              <a:rPr lang="en-IN" sz="3500" dirty="0" smtClean="0"/>
              <a:t> abrasion reproduce the pattern of the object causing it and are called patterned abrasions.</a:t>
            </a:r>
          </a:p>
          <a:p>
            <a:pPr algn="just"/>
            <a:r>
              <a:rPr lang="en-IN" sz="3500" dirty="0" smtClean="0"/>
              <a:t>Patterned is an injury that suggests an inflicting instrument or unique means of its causation.</a:t>
            </a:r>
          </a:p>
          <a:p>
            <a:pPr algn="just"/>
            <a:r>
              <a:rPr lang="en-IN" sz="3500" dirty="0"/>
              <a:t>P</a:t>
            </a:r>
            <a:r>
              <a:rPr lang="en-IN" sz="3500" dirty="0" smtClean="0"/>
              <a:t>roduced when the force is applied at right angle to the surface of skin.</a:t>
            </a:r>
          </a:p>
          <a:p>
            <a:pPr algn="just"/>
            <a:r>
              <a:rPr lang="en-IN" sz="3500" dirty="0" smtClean="0"/>
              <a:t>It is associated with intradermal bruise due to capillaries damage.</a:t>
            </a:r>
          </a:p>
          <a:p>
            <a:pPr algn="just">
              <a:buNone/>
            </a:pPr>
            <a:r>
              <a:rPr lang="en-IN" sz="3500" dirty="0" smtClean="0"/>
              <a:t>    e.g.  -When motor tyre passes over the skin</a:t>
            </a:r>
          </a:p>
          <a:p>
            <a:pPr marL="0" indent="0" algn="just">
              <a:buNone/>
            </a:pPr>
            <a:r>
              <a:rPr lang="en-IN" sz="3500" dirty="0" smtClean="0"/>
              <a:t>            -Imprint of bicycle chain</a:t>
            </a:r>
          </a:p>
          <a:p>
            <a:pPr marL="0" indent="0" algn="just">
              <a:buNone/>
            </a:pPr>
            <a:r>
              <a:rPr lang="en-IN" sz="3500" dirty="0" smtClean="0"/>
              <a:t>            -Spiral electric wires, rope, serrated </a:t>
            </a:r>
            <a:r>
              <a:rPr lang="en-IN" sz="3500" dirty="0" err="1" smtClean="0"/>
              <a:t>knife,etc</a:t>
            </a:r>
            <a:r>
              <a:rPr lang="en-IN" sz="3500" dirty="0" smtClean="0"/>
              <a:t>.  </a:t>
            </a:r>
          </a:p>
        </p:txBody>
      </p:sp>
    </p:spTree>
    <p:extLst>
      <p:ext uri="{BB962C8B-B14F-4D97-AF65-F5344CB8AC3E}">
        <p14:creationId xmlns="" xmlns:p14="http://schemas.microsoft.com/office/powerpoint/2010/main" val="37379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rgbClr val="FF0000"/>
                </a:solidFill>
              </a:rPr>
              <a:t>  Age of the abrasion 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Abrasion heals from periphery to centre.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Age can be determined by </a:t>
            </a:r>
            <a:r>
              <a:rPr lang="en-IN" b="1" dirty="0" smtClean="0">
                <a:solidFill>
                  <a:srgbClr val="0070C0"/>
                </a:solidFill>
              </a:rPr>
              <a:t>colour change </a:t>
            </a:r>
            <a:r>
              <a:rPr lang="en-IN" dirty="0" smtClean="0"/>
              <a:t>and by </a:t>
            </a:r>
            <a:r>
              <a:rPr lang="en-IN" b="1" dirty="0" smtClean="0">
                <a:solidFill>
                  <a:srgbClr val="0070C0"/>
                </a:solidFill>
              </a:rPr>
              <a:t>histologically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Fresh – Bright red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12-24 hrs- </a:t>
            </a:r>
            <a:r>
              <a:rPr lang="en-IN" dirty="0" smtClean="0"/>
              <a:t>lymph and blood dries up leaving a bright </a:t>
            </a:r>
            <a:r>
              <a:rPr lang="en-IN" b="1" dirty="0" smtClean="0"/>
              <a:t>red scab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2-3 days- reddish brown scab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4-7 days- dark brown </a:t>
            </a:r>
            <a:r>
              <a:rPr lang="en-IN" dirty="0" smtClean="0"/>
              <a:t>to </a:t>
            </a:r>
            <a:r>
              <a:rPr lang="en-IN" b="1" dirty="0" smtClean="0"/>
              <a:t>brownish black </a:t>
            </a:r>
            <a:r>
              <a:rPr lang="en-IN" dirty="0" smtClean="0"/>
              <a:t>scab</a:t>
            </a:r>
          </a:p>
          <a:p>
            <a:pPr marL="0" indent="0">
              <a:buFont typeface="Wingdings" pitchFamily="2" charset="2"/>
              <a:buChar char="Ø"/>
            </a:pPr>
            <a:r>
              <a:rPr lang="en-IN" dirty="0" smtClean="0"/>
              <a:t>                   -</a:t>
            </a:r>
            <a:r>
              <a:rPr lang="en-IN" b="1" dirty="0" smtClean="0"/>
              <a:t>Epithelium</a:t>
            </a:r>
            <a:r>
              <a:rPr lang="en-IN" dirty="0" smtClean="0"/>
              <a:t> </a:t>
            </a:r>
            <a:r>
              <a:rPr lang="en-IN" b="1" dirty="0" smtClean="0"/>
              <a:t>grows</a:t>
            </a:r>
            <a:r>
              <a:rPr lang="en-IN" dirty="0" smtClean="0"/>
              <a:t> &amp; covers the defect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After 7 days- </a:t>
            </a:r>
            <a:r>
              <a:rPr lang="en-IN" dirty="0" smtClean="0"/>
              <a:t>scab dries, and falls off leaving depigmented area below.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1040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SCAB 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556792"/>
            <a:ext cx="5400600" cy="4248472"/>
          </a:xfrm>
        </p:spPr>
      </p:pic>
    </p:spTree>
    <p:extLst>
      <p:ext uri="{BB962C8B-B14F-4D97-AF65-F5344CB8AC3E}">
        <p14:creationId xmlns="" xmlns:p14="http://schemas.microsoft.com/office/powerpoint/2010/main" val="239270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SCAB</a:t>
            </a:r>
            <a:endParaRPr lang="en-IN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47" y="1600200"/>
            <a:ext cx="5750905" cy="4525963"/>
          </a:xfrm>
        </p:spPr>
      </p:pic>
    </p:spTree>
    <p:extLst>
      <p:ext uri="{BB962C8B-B14F-4D97-AF65-F5344CB8AC3E}">
        <p14:creationId xmlns="" xmlns:p14="http://schemas.microsoft.com/office/powerpoint/2010/main" val="137409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52" y="-171400"/>
            <a:ext cx="8229600" cy="1143000"/>
          </a:xfrm>
        </p:spPr>
        <p:txBody>
          <a:bodyPr/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Classification 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400" dirty="0" smtClean="0"/>
              <a:t> </a:t>
            </a:r>
            <a:r>
              <a:rPr lang="en-IN" sz="4000" b="1" dirty="0" smtClean="0">
                <a:solidFill>
                  <a:srgbClr val="FF0000"/>
                </a:solidFill>
              </a:rPr>
              <a:t>1) Medical  </a:t>
            </a:r>
          </a:p>
          <a:p>
            <a:pPr marL="0" indent="0">
              <a:buNone/>
            </a:pPr>
            <a:r>
              <a:rPr lang="en-IN" sz="4000" b="1" dirty="0" smtClean="0">
                <a:solidFill>
                  <a:srgbClr val="FF0000"/>
                </a:solidFill>
              </a:rPr>
              <a:t> 2) Legal </a:t>
            </a:r>
            <a:r>
              <a:rPr lang="en-IN" sz="4000" dirty="0" smtClean="0">
                <a:solidFill>
                  <a:srgbClr val="FF0000"/>
                </a:solidFill>
              </a:rPr>
              <a:t>- </a:t>
            </a:r>
            <a:r>
              <a:rPr lang="en-IN" sz="4000" dirty="0" smtClean="0"/>
              <a:t>Simple &amp; Grievous</a:t>
            </a:r>
          </a:p>
          <a:p>
            <a:pPr marL="0" indent="0">
              <a:buNone/>
            </a:pPr>
            <a:r>
              <a:rPr lang="en-IN" sz="4000" dirty="0" smtClean="0">
                <a:solidFill>
                  <a:srgbClr val="FF0000"/>
                </a:solidFill>
              </a:rPr>
              <a:t> </a:t>
            </a:r>
            <a:r>
              <a:rPr lang="en-IN" sz="4000" b="1" dirty="0" smtClean="0">
                <a:solidFill>
                  <a:srgbClr val="FF0000"/>
                </a:solidFill>
              </a:rPr>
              <a:t>3) Medico legal - </a:t>
            </a:r>
            <a:r>
              <a:rPr lang="en-IN" sz="4000" dirty="0" smtClean="0"/>
              <a:t>Suicidal</a:t>
            </a:r>
          </a:p>
          <a:p>
            <a:pPr marL="0" indent="0">
              <a:buNone/>
            </a:pPr>
            <a:r>
              <a:rPr lang="en-IN" sz="4000" dirty="0"/>
              <a:t> </a:t>
            </a:r>
            <a:r>
              <a:rPr lang="en-IN" sz="4000" dirty="0" smtClean="0"/>
              <a:t>                                Homicidal</a:t>
            </a:r>
          </a:p>
          <a:p>
            <a:pPr marL="0" indent="0">
              <a:buNone/>
            </a:pPr>
            <a:r>
              <a:rPr lang="en-IN" sz="4000" dirty="0">
                <a:solidFill>
                  <a:srgbClr val="FF0000"/>
                </a:solidFill>
              </a:rPr>
              <a:t> </a:t>
            </a:r>
            <a:r>
              <a:rPr lang="en-IN" sz="4000" dirty="0" smtClean="0">
                <a:solidFill>
                  <a:srgbClr val="FF0000"/>
                </a:solidFill>
              </a:rPr>
              <a:t>                                </a:t>
            </a:r>
            <a:r>
              <a:rPr lang="en-IN" sz="4000" dirty="0" smtClean="0"/>
              <a:t>Accidental </a:t>
            </a:r>
          </a:p>
          <a:p>
            <a:pPr marL="0" indent="0">
              <a:buNone/>
            </a:pPr>
            <a:r>
              <a:rPr lang="en-IN" sz="4000" dirty="0"/>
              <a:t> </a:t>
            </a:r>
            <a:r>
              <a:rPr lang="en-IN" sz="4000" dirty="0" smtClean="0"/>
              <a:t>                                Fabricated</a:t>
            </a:r>
          </a:p>
          <a:p>
            <a:pPr marL="0" indent="0">
              <a:buNone/>
            </a:pPr>
            <a:r>
              <a:rPr lang="en-IN" sz="4000" dirty="0"/>
              <a:t> </a:t>
            </a:r>
            <a:r>
              <a:rPr lang="en-IN" sz="4000" dirty="0" smtClean="0"/>
              <a:t>                                Self inflicted</a:t>
            </a:r>
          </a:p>
          <a:p>
            <a:pPr marL="0" indent="0">
              <a:buNone/>
            </a:pPr>
            <a:r>
              <a:rPr lang="en-IN" sz="4000" dirty="0" smtClean="0"/>
              <a:t>                                 Defence  </a:t>
            </a:r>
            <a:endParaRPr lang="en-IN" sz="4000" dirty="0"/>
          </a:p>
        </p:txBody>
      </p:sp>
    </p:spTree>
    <p:extLst>
      <p:ext uri="{BB962C8B-B14F-4D97-AF65-F5344CB8AC3E}">
        <p14:creationId xmlns="" xmlns:p14="http://schemas.microsoft.com/office/powerpoint/2010/main" val="33409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800" b="1" dirty="0" smtClean="0">
                <a:solidFill>
                  <a:srgbClr val="FF0000"/>
                </a:solidFill>
              </a:rPr>
              <a:t>SCAB PEELS OFF</a:t>
            </a:r>
            <a:endParaRPr lang="en-IN" sz="48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668" y="1600200"/>
            <a:ext cx="8028664" cy="4525963"/>
          </a:xfrm>
        </p:spPr>
      </p:pic>
    </p:spTree>
    <p:extLst>
      <p:ext uri="{BB962C8B-B14F-4D97-AF65-F5344CB8AC3E}">
        <p14:creationId xmlns="" xmlns:p14="http://schemas.microsoft.com/office/powerpoint/2010/main" val="145941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5400" b="1" dirty="0" smtClean="0">
                <a:solidFill>
                  <a:srgbClr val="FF0000"/>
                </a:solidFill>
              </a:rPr>
              <a:t>DEPIGMENTED AREA</a:t>
            </a:r>
            <a:endParaRPr lang="en-IN" sz="5400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352927" cy="5184575"/>
          </a:xfrm>
        </p:spPr>
      </p:pic>
    </p:spTree>
    <p:extLst>
      <p:ext uri="{BB962C8B-B14F-4D97-AF65-F5344CB8AC3E}">
        <p14:creationId xmlns="" xmlns:p14="http://schemas.microsoft.com/office/powerpoint/2010/main" val="95887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N" sz="4300" b="1" dirty="0" smtClean="0">
                <a:solidFill>
                  <a:srgbClr val="002060"/>
                </a:solidFill>
              </a:rPr>
              <a:t>   Histology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Perivascular cellular </a:t>
            </a:r>
            <a:r>
              <a:rPr lang="en-IN" b="1" dirty="0" smtClean="0"/>
              <a:t>infiltration</a:t>
            </a:r>
            <a:r>
              <a:rPr lang="en-IN" dirty="0" smtClean="0"/>
              <a:t> seen at </a:t>
            </a:r>
            <a:r>
              <a:rPr lang="en-IN" b="1" dirty="0" smtClean="0"/>
              <a:t>4-6</a:t>
            </a:r>
            <a:r>
              <a:rPr lang="en-IN" dirty="0" smtClean="0"/>
              <a:t> hours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At </a:t>
            </a:r>
            <a:r>
              <a:rPr lang="en-IN" b="1" dirty="0" smtClean="0"/>
              <a:t>12</a:t>
            </a:r>
            <a:r>
              <a:rPr lang="en-IN" dirty="0" smtClean="0"/>
              <a:t> hours </a:t>
            </a:r>
            <a:r>
              <a:rPr lang="en-IN" b="1" dirty="0" smtClean="0"/>
              <a:t>three</a:t>
            </a:r>
            <a:r>
              <a:rPr lang="en-IN" dirty="0" smtClean="0"/>
              <a:t> </a:t>
            </a:r>
            <a:r>
              <a:rPr lang="en-IN" b="1" dirty="0" smtClean="0"/>
              <a:t>layers</a:t>
            </a:r>
            <a:r>
              <a:rPr lang="en-IN" dirty="0" smtClean="0"/>
              <a:t> are seen:</a:t>
            </a:r>
          </a:p>
          <a:p>
            <a:pPr marL="0" indent="0">
              <a:buNone/>
            </a:pPr>
            <a:r>
              <a:rPr lang="en-IN" dirty="0" smtClean="0"/>
              <a:t>                       - Surface zone of </a:t>
            </a:r>
            <a:r>
              <a:rPr lang="en-IN" b="1" dirty="0" smtClean="0"/>
              <a:t>fibrin</a:t>
            </a:r>
            <a:r>
              <a:rPr lang="en-IN" dirty="0" smtClean="0"/>
              <a:t> and </a:t>
            </a:r>
            <a:r>
              <a:rPr lang="en-IN" b="1" dirty="0" smtClean="0"/>
              <a:t>red</a:t>
            </a:r>
            <a:r>
              <a:rPr lang="en-IN" dirty="0" smtClean="0"/>
              <a:t> </a:t>
            </a:r>
            <a:r>
              <a:rPr lang="en-IN" b="1" dirty="0" smtClean="0"/>
              <a:t>cells</a:t>
            </a:r>
          </a:p>
          <a:p>
            <a:pPr marL="0" indent="0">
              <a:buNone/>
            </a:pPr>
            <a:r>
              <a:rPr lang="en-IN" dirty="0" smtClean="0"/>
              <a:t>                       - A deeper zone of infiltrating </a:t>
            </a:r>
            <a:r>
              <a:rPr lang="en-IN" b="1" dirty="0" smtClean="0"/>
              <a:t>polymorphs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- A deepest zone of </a:t>
            </a:r>
            <a:r>
              <a:rPr lang="en-IN" b="1" dirty="0" smtClean="0"/>
              <a:t>collagen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At </a:t>
            </a:r>
            <a:r>
              <a:rPr lang="en-IN" b="1" dirty="0" smtClean="0"/>
              <a:t>48</a:t>
            </a:r>
            <a:r>
              <a:rPr lang="en-IN" dirty="0" smtClean="0"/>
              <a:t> hours: </a:t>
            </a:r>
            <a:r>
              <a:rPr lang="en-IN" b="1" dirty="0" smtClean="0"/>
              <a:t>scab</a:t>
            </a:r>
            <a:r>
              <a:rPr lang="en-IN" dirty="0" smtClean="0"/>
              <a:t> is well formed and epithelial regeneration is seen at the margin of the scab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4-5 days </a:t>
            </a:r>
            <a:r>
              <a:rPr lang="en-IN" dirty="0" smtClean="0"/>
              <a:t>-small abrasion are completely covered by 							</a:t>
            </a:r>
            <a:r>
              <a:rPr lang="en-IN" b="1" dirty="0" smtClean="0"/>
              <a:t>epithelium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5-8 days </a:t>
            </a:r>
            <a:r>
              <a:rPr lang="en-IN" dirty="0" smtClean="0"/>
              <a:t>-sub epithelial </a:t>
            </a:r>
            <a:r>
              <a:rPr lang="en-IN" b="1" dirty="0" smtClean="0"/>
              <a:t>granulation</a:t>
            </a:r>
            <a:r>
              <a:rPr lang="en-IN" dirty="0" smtClean="0"/>
              <a:t> </a:t>
            </a:r>
            <a:r>
              <a:rPr lang="en-IN" b="1" dirty="0" smtClean="0"/>
              <a:t>tissue</a:t>
            </a:r>
            <a:r>
              <a:rPr lang="en-IN" dirty="0" smtClean="0"/>
              <a:t> is formed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Reticulum</a:t>
            </a:r>
            <a:r>
              <a:rPr lang="en-IN" dirty="0" smtClean="0"/>
              <a:t> fibres are formed at </a:t>
            </a:r>
            <a:r>
              <a:rPr lang="en-IN" b="1" dirty="0" smtClean="0"/>
              <a:t>8 days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Collagen</a:t>
            </a:r>
            <a:r>
              <a:rPr lang="en-IN" dirty="0" smtClean="0"/>
              <a:t> fibres are formed at </a:t>
            </a:r>
            <a:r>
              <a:rPr lang="en-IN" b="1" dirty="0" smtClean="0"/>
              <a:t>9-12 days</a:t>
            </a:r>
          </a:p>
          <a:p>
            <a:pPr>
              <a:buFont typeface="Wingdings" pitchFamily="2" charset="2"/>
              <a:buChar char="Ø"/>
            </a:pPr>
            <a:r>
              <a:rPr lang="en-IN" b="1" dirty="0" smtClean="0"/>
              <a:t>Regression</a:t>
            </a:r>
            <a:r>
              <a:rPr lang="en-IN" dirty="0" smtClean="0"/>
              <a:t> begins at </a:t>
            </a:r>
            <a:r>
              <a:rPr lang="en-IN" b="1" dirty="0" smtClean="0"/>
              <a:t>12 days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03331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0" y="116632"/>
            <a:ext cx="9144000" cy="1152128"/>
          </a:xfrm>
        </p:spPr>
        <p:txBody>
          <a:bodyPr>
            <a:normAutofit fontScale="90000"/>
          </a:bodyPr>
          <a:lstStyle/>
          <a:p>
            <a:r>
              <a:rPr lang="en-IN" sz="5300" b="1" dirty="0" smtClean="0">
                <a:solidFill>
                  <a:srgbClr val="FF0000"/>
                </a:solidFill>
              </a:rPr>
              <a:t/>
            </a:r>
            <a:br>
              <a:rPr lang="en-IN" sz="5300" b="1" dirty="0" smtClean="0">
                <a:solidFill>
                  <a:srgbClr val="FF0000"/>
                </a:solidFill>
              </a:rPr>
            </a:br>
            <a:r>
              <a:rPr lang="en-IN" sz="5300" b="1" dirty="0" smtClean="0">
                <a:solidFill>
                  <a:srgbClr val="FF0000"/>
                </a:solidFill>
              </a:rPr>
              <a:t>Differences between Ante-mortem </a:t>
            </a:r>
            <a:r>
              <a:rPr lang="en-IN" sz="5300" b="1" dirty="0">
                <a:solidFill>
                  <a:srgbClr val="FF0000"/>
                </a:solidFill>
              </a:rPr>
              <a:t>and </a:t>
            </a:r>
            <a:r>
              <a:rPr lang="en-IN" sz="5300" b="1" dirty="0" smtClean="0">
                <a:solidFill>
                  <a:srgbClr val="FF0000"/>
                </a:solidFill>
              </a:rPr>
              <a:t>Post-mortem </a:t>
            </a:r>
            <a:r>
              <a:rPr lang="en-IN" sz="5300" b="1" dirty="0">
                <a:solidFill>
                  <a:srgbClr val="FF0000"/>
                </a:solidFill>
              </a:rPr>
              <a:t>abrasions</a:t>
            </a:r>
            <a:r>
              <a:rPr lang="en-IN" dirty="0">
                <a:solidFill>
                  <a:srgbClr val="FF0000"/>
                </a:solidFill>
              </a:rPr>
              <a:t/>
            </a:r>
            <a:br>
              <a:rPr lang="en-IN" dirty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91746670"/>
              </p:ext>
            </p:extLst>
          </p:nvPr>
        </p:nvGraphicFramePr>
        <p:xfrm>
          <a:off x="35496" y="1700808"/>
          <a:ext cx="9108503" cy="5157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1148"/>
                <a:gridCol w="3790671"/>
                <a:gridCol w="3346684"/>
              </a:tblGrid>
              <a:tr h="1555782">
                <a:tc>
                  <a:txBody>
                    <a:bodyPr/>
                    <a:lstStyle/>
                    <a:p>
                      <a:r>
                        <a:rPr lang="en-IN" sz="3600" dirty="0" smtClean="0">
                          <a:solidFill>
                            <a:schemeClr val="accent6"/>
                          </a:solidFill>
                        </a:rPr>
                        <a:t>Traits </a:t>
                      </a:r>
                      <a:endParaRPr lang="en-IN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solidFill>
                            <a:schemeClr val="accent6"/>
                          </a:solidFill>
                        </a:rPr>
                        <a:t>Ante-mortem</a:t>
                      </a:r>
                      <a:r>
                        <a:rPr lang="en-IN" sz="3200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r>
                        <a:rPr lang="en-IN" sz="3600" dirty="0" smtClean="0">
                          <a:solidFill>
                            <a:schemeClr val="accent6"/>
                          </a:solidFill>
                        </a:rPr>
                        <a:t>abrasions</a:t>
                      </a:r>
                      <a:endParaRPr lang="en-IN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3200" dirty="0" smtClean="0">
                          <a:solidFill>
                            <a:schemeClr val="accent6"/>
                          </a:solidFill>
                        </a:rPr>
                        <a:t>Post-mortem </a:t>
                      </a:r>
                      <a:r>
                        <a:rPr lang="en-IN" sz="3600" dirty="0" smtClean="0">
                          <a:solidFill>
                            <a:schemeClr val="accent6"/>
                          </a:solidFill>
                        </a:rPr>
                        <a:t>abrasions</a:t>
                      </a:r>
                      <a:endParaRPr lang="en-IN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742091">
                <a:tc>
                  <a:txBody>
                    <a:bodyPr/>
                    <a:lstStyle/>
                    <a:p>
                      <a:r>
                        <a:rPr lang="en-IN" dirty="0" smtClean="0"/>
                        <a:t>1. 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Anywhere on the</a:t>
                      </a:r>
                      <a:r>
                        <a:rPr lang="en-IN" baseline="0" dirty="0" smtClean="0"/>
                        <a:t> body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Usually over the bony prominences</a:t>
                      </a:r>
                      <a:endParaRPr lang="en-IN" dirty="0"/>
                    </a:p>
                  </a:txBody>
                  <a:tcPr/>
                </a:tc>
              </a:tr>
              <a:tr h="742091">
                <a:tc>
                  <a:txBody>
                    <a:bodyPr/>
                    <a:lstStyle/>
                    <a:p>
                      <a:r>
                        <a:rPr lang="en-IN" dirty="0" smtClean="0"/>
                        <a:t>2. Colour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Bright reddish brown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Yellowish, translucent</a:t>
                      </a:r>
                      <a:r>
                        <a:rPr lang="en-IN" baseline="0" dirty="0" smtClean="0"/>
                        <a:t> and parchment like</a:t>
                      </a:r>
                      <a:endParaRPr lang="en-IN" dirty="0"/>
                    </a:p>
                  </a:txBody>
                  <a:tcPr/>
                </a:tc>
              </a:tr>
              <a:tr h="742091">
                <a:tc>
                  <a:txBody>
                    <a:bodyPr/>
                    <a:lstStyle/>
                    <a:p>
                      <a:r>
                        <a:rPr lang="en-IN" dirty="0" smtClean="0"/>
                        <a:t>3. Exudation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More ; scab slightly raised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Less ; scab often lies slightly</a:t>
                      </a:r>
                      <a:r>
                        <a:rPr lang="en-IN" baseline="0" dirty="0" smtClean="0"/>
                        <a:t> below the  level of skin</a:t>
                      </a:r>
                      <a:endParaRPr lang="en-IN" dirty="0"/>
                    </a:p>
                  </a:txBody>
                  <a:tcPr/>
                </a:tc>
              </a:tr>
              <a:tr h="742091">
                <a:tc>
                  <a:txBody>
                    <a:bodyPr/>
                    <a:lstStyle/>
                    <a:p>
                      <a:r>
                        <a:rPr lang="en-IN" dirty="0" smtClean="0"/>
                        <a:t>4. Microscopy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err="1" smtClean="0"/>
                        <a:t>Intravital</a:t>
                      </a:r>
                      <a:r>
                        <a:rPr lang="en-IN" dirty="0" smtClean="0"/>
                        <a:t> reaction and congestion</a:t>
                      </a:r>
                      <a:r>
                        <a:rPr lang="en-IN" baseline="0" dirty="0" smtClean="0"/>
                        <a:t> seen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</a:t>
                      </a:r>
                      <a:r>
                        <a:rPr lang="en-IN" dirty="0" err="1" smtClean="0"/>
                        <a:t>intravital</a:t>
                      </a:r>
                      <a:r>
                        <a:rPr lang="en-IN" dirty="0" smtClean="0"/>
                        <a:t> reaction and no congestion 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</a:tr>
              <a:tr h="633044"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9260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rgbClr val="FF0000"/>
                </a:solidFill>
              </a:rPr>
              <a:t> Circumstances of injuries: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Usually seen in accidents and </a:t>
            </a:r>
            <a:r>
              <a:rPr lang="en-IN" b="1" dirty="0" smtClean="0"/>
              <a:t>assaults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Rare in suicide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Sometimes </a:t>
            </a:r>
            <a:r>
              <a:rPr lang="en-IN" b="1" dirty="0" smtClean="0"/>
              <a:t>hysterical</a:t>
            </a:r>
            <a:r>
              <a:rPr lang="en-IN" dirty="0" smtClean="0"/>
              <a:t> women may produce abrasion over </a:t>
            </a:r>
            <a:r>
              <a:rPr lang="en-IN" b="1" dirty="0" smtClean="0"/>
              <a:t>accessible</a:t>
            </a:r>
            <a:r>
              <a:rPr lang="en-IN" dirty="0" smtClean="0"/>
              <a:t> areas to fabricate the false charge of assault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Abrasion on the </a:t>
            </a:r>
            <a:r>
              <a:rPr lang="en-IN" b="1" dirty="0" smtClean="0"/>
              <a:t>face</a:t>
            </a:r>
            <a:r>
              <a:rPr lang="en-IN" dirty="0" smtClean="0"/>
              <a:t> or </a:t>
            </a:r>
            <a:r>
              <a:rPr lang="en-IN" b="1" dirty="0" smtClean="0"/>
              <a:t>body</a:t>
            </a:r>
            <a:r>
              <a:rPr lang="en-IN" dirty="0" smtClean="0"/>
              <a:t> of assailant  indicate the </a:t>
            </a:r>
            <a:r>
              <a:rPr lang="en-IN" b="1" dirty="0" smtClean="0"/>
              <a:t>struggle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Person collapsing due to </a:t>
            </a:r>
            <a:r>
              <a:rPr lang="en-IN" b="1" dirty="0" smtClean="0"/>
              <a:t>heart attack </a:t>
            </a:r>
            <a:r>
              <a:rPr lang="en-IN" dirty="0" smtClean="0"/>
              <a:t>may fall forward and shows abrasion on the </a:t>
            </a:r>
            <a:r>
              <a:rPr lang="en-IN" b="1" dirty="0" smtClean="0"/>
              <a:t>front</a:t>
            </a:r>
            <a:r>
              <a:rPr lang="en-IN" dirty="0" smtClean="0"/>
              <a:t> part of the body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 </a:t>
            </a:r>
            <a:r>
              <a:rPr lang="en-IN" b="1" dirty="0" smtClean="0"/>
              <a:t>alcoholic</a:t>
            </a:r>
            <a:r>
              <a:rPr lang="en-IN" dirty="0" smtClean="0"/>
              <a:t> person may fall </a:t>
            </a:r>
            <a:r>
              <a:rPr lang="en-IN" b="1" dirty="0" smtClean="0"/>
              <a:t>backwards</a:t>
            </a:r>
            <a:r>
              <a:rPr lang="en-IN" dirty="0" smtClean="0"/>
              <a:t> and abrasions will be seen on occiput.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39888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IN" sz="4800" b="1" dirty="0" smtClean="0">
                <a:solidFill>
                  <a:srgbClr val="FF0000"/>
                </a:solidFill>
              </a:rPr>
              <a:t>   Medico legal importance </a:t>
            </a:r>
            <a:endParaRPr lang="en-IN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Gives idea about the </a:t>
            </a:r>
            <a:r>
              <a:rPr lang="en-IN" b="1" dirty="0" smtClean="0"/>
              <a:t>site</a:t>
            </a:r>
            <a:r>
              <a:rPr lang="en-IN" dirty="0" smtClean="0"/>
              <a:t> of impact and </a:t>
            </a:r>
            <a:r>
              <a:rPr lang="en-IN" b="1" dirty="0" smtClean="0"/>
              <a:t>direction</a:t>
            </a:r>
            <a:r>
              <a:rPr lang="en-IN" dirty="0" smtClean="0"/>
              <a:t> of force.</a:t>
            </a:r>
          </a:p>
          <a:p>
            <a:pPr algn="just">
              <a:buFont typeface="Wingdings" pitchFamily="2" charset="2"/>
              <a:buChar char="Ø"/>
            </a:pPr>
            <a:r>
              <a:rPr lang="en-IN" b="1" dirty="0" smtClean="0"/>
              <a:t>Only external sign </a:t>
            </a:r>
            <a:r>
              <a:rPr lang="en-IN" dirty="0" smtClean="0"/>
              <a:t>of severe internal injury.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Patterned abrasion can identify the </a:t>
            </a:r>
            <a:r>
              <a:rPr lang="en-IN" b="1" dirty="0" smtClean="0"/>
              <a:t>weapon</a:t>
            </a:r>
            <a:r>
              <a:rPr lang="en-IN" dirty="0" smtClean="0"/>
              <a:t> causing it.</a:t>
            </a:r>
          </a:p>
          <a:p>
            <a:pPr algn="just">
              <a:buFont typeface="Wingdings" pitchFamily="2" charset="2"/>
              <a:buChar char="Ø"/>
            </a:pPr>
            <a:r>
              <a:rPr lang="en-IN" b="1" dirty="0" smtClean="0"/>
              <a:t>Age</a:t>
            </a:r>
            <a:r>
              <a:rPr lang="en-IN" dirty="0" smtClean="0"/>
              <a:t> of injury can be determined by colour changes</a:t>
            </a:r>
          </a:p>
          <a:p>
            <a:pPr algn="just">
              <a:buFont typeface="Wingdings" pitchFamily="2" charset="2"/>
              <a:buChar char="Ø"/>
            </a:pPr>
            <a:r>
              <a:rPr lang="en-IN" b="1" dirty="0" smtClean="0"/>
              <a:t>Scene of crime </a:t>
            </a:r>
            <a:r>
              <a:rPr lang="en-IN" dirty="0" smtClean="0"/>
              <a:t>can be determined by the presence of dirt, dust, grease etc. 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816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pPr marL="0" indent="0" algn="just">
              <a:buFont typeface="Wingdings" pitchFamily="2" charset="2"/>
              <a:buChar char="Ø"/>
            </a:pPr>
            <a:r>
              <a:rPr lang="en-IN" dirty="0" smtClean="0"/>
              <a:t>Distribution of injuries show the </a:t>
            </a:r>
            <a:r>
              <a:rPr lang="en-IN" b="1" dirty="0" smtClean="0"/>
              <a:t>Character</a:t>
            </a:r>
            <a:r>
              <a:rPr lang="en-IN" dirty="0" smtClean="0"/>
              <a:t> and    </a:t>
            </a:r>
          </a:p>
          <a:p>
            <a:pPr marL="0" indent="0" algn="just">
              <a:buNone/>
            </a:pPr>
            <a:r>
              <a:rPr lang="en-IN" b="1" dirty="0" smtClean="0"/>
              <a:t>    manner</a:t>
            </a:r>
            <a:r>
              <a:rPr lang="en-IN" dirty="0" smtClean="0"/>
              <a:t> of injury :-</a:t>
            </a:r>
          </a:p>
          <a:p>
            <a:pPr algn="just"/>
            <a:r>
              <a:rPr lang="en-IN" dirty="0" smtClean="0"/>
              <a:t>In throttling: crescentic abrasion are seen on neck</a:t>
            </a:r>
          </a:p>
          <a:p>
            <a:pPr algn="just"/>
            <a:r>
              <a:rPr lang="en-IN" dirty="0" smtClean="0"/>
              <a:t>In smothering: abrasion are seen on mouth and nostril</a:t>
            </a:r>
          </a:p>
          <a:p>
            <a:pPr algn="just"/>
            <a:r>
              <a:rPr lang="en-IN" dirty="0" smtClean="0"/>
              <a:t>In rape: abrasion are seen on the breasts, genitals, inner side of thigh, and around the anus</a:t>
            </a:r>
          </a:p>
          <a:p>
            <a:pPr algn="just"/>
            <a:r>
              <a:rPr lang="en-IN" dirty="0" smtClean="0"/>
              <a:t>Sign of struggle: abrasion on face of the assailant</a:t>
            </a:r>
          </a:p>
          <a:p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253969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smtClean="0">
                <a:solidFill>
                  <a:srgbClr val="FF0000"/>
                </a:solidFill>
              </a:rPr>
              <a:t> Differential diagnosis: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Erosions of the skin produced by the ants</a:t>
            </a:r>
          </a:p>
          <a:p>
            <a:pPr marL="0" indent="0"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Excoriations of the skin by excreta</a:t>
            </a:r>
          </a:p>
          <a:p>
            <a:pPr marL="0" indent="0"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Pressure sores</a:t>
            </a:r>
          </a:p>
          <a:p>
            <a:pPr marL="0" indent="0"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Drying of the skin.    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311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636912"/>
            <a:ext cx="8229600" cy="1143000"/>
          </a:xfrm>
        </p:spPr>
        <p:txBody>
          <a:bodyPr>
            <a:noAutofit/>
          </a:bodyPr>
          <a:lstStyle/>
          <a:p>
            <a:r>
              <a:rPr lang="en-IN" sz="11500" b="1" dirty="0" smtClean="0">
                <a:solidFill>
                  <a:srgbClr val="FF0000"/>
                </a:solidFill>
              </a:rPr>
              <a:t>CONTUSION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marL="0" indent="0">
              <a:buNone/>
            </a:pPr>
            <a:r>
              <a:rPr lang="en-IN" sz="9600" b="1" dirty="0" smtClean="0">
                <a:solidFill>
                  <a:srgbClr val="FF0000"/>
                </a:solidFill>
              </a:rPr>
              <a:t>       </a:t>
            </a:r>
            <a:r>
              <a:rPr lang="en-IN" sz="7200" b="1" dirty="0" smtClean="0">
                <a:solidFill>
                  <a:srgbClr val="FF0000"/>
                </a:solidFill>
              </a:rPr>
              <a:t>CONTUSION</a:t>
            </a:r>
            <a:endParaRPr lang="en-IN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r>
              <a:rPr lang="en-IN" sz="4400" b="1" dirty="0" smtClean="0">
                <a:solidFill>
                  <a:srgbClr val="002060"/>
                </a:solidFill>
              </a:rPr>
              <a:t>   Definition</a:t>
            </a:r>
            <a:r>
              <a:rPr lang="en-IN" sz="3600" dirty="0" smtClean="0"/>
              <a:t>:</a:t>
            </a:r>
          </a:p>
          <a:p>
            <a:pPr algn="just">
              <a:buNone/>
            </a:pPr>
            <a:r>
              <a:rPr lang="en-IN" sz="3600" dirty="0" smtClean="0"/>
              <a:t>   A contusion is an </a:t>
            </a:r>
            <a:r>
              <a:rPr lang="en-IN" sz="3600" b="1" dirty="0" smtClean="0"/>
              <a:t>effusion</a:t>
            </a:r>
            <a:r>
              <a:rPr lang="en-IN" sz="3600" dirty="0" smtClean="0"/>
              <a:t> of blood into the tissues, due to the </a:t>
            </a:r>
            <a:r>
              <a:rPr lang="en-IN" sz="3600" b="1" dirty="0" smtClean="0"/>
              <a:t>rupture</a:t>
            </a:r>
            <a:r>
              <a:rPr lang="en-IN" sz="3600" dirty="0" smtClean="0"/>
              <a:t> of blood vessel, caused by </a:t>
            </a:r>
            <a:r>
              <a:rPr lang="en-IN" sz="3600" b="1" dirty="0" smtClean="0"/>
              <a:t>blunt trauma</a:t>
            </a:r>
            <a:r>
              <a:rPr lang="en-IN" sz="3600" dirty="0" smtClean="0"/>
              <a:t>.</a:t>
            </a:r>
            <a:endParaRPr lang="en-IN" sz="3600" dirty="0"/>
          </a:p>
        </p:txBody>
      </p:sp>
    </p:spTree>
    <p:extLst>
      <p:ext uri="{BB962C8B-B14F-4D97-AF65-F5344CB8AC3E}">
        <p14:creationId xmlns="" xmlns:p14="http://schemas.microsoft.com/office/powerpoint/2010/main" val="3916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0"/>
            <a:ext cx="8640960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dirty="0"/>
              <a:t> </a:t>
            </a:r>
            <a:r>
              <a:rPr lang="en-IN" sz="4000" b="1" dirty="0">
                <a:solidFill>
                  <a:srgbClr val="FF0000"/>
                </a:solidFill>
              </a:rPr>
              <a:t>MEDICAL</a:t>
            </a:r>
          </a:p>
          <a:p>
            <a:r>
              <a:rPr lang="en-IN" sz="3600" b="1" dirty="0" smtClean="0">
                <a:solidFill>
                  <a:srgbClr val="002060"/>
                </a:solidFill>
              </a:rPr>
              <a:t> I</a:t>
            </a:r>
            <a:r>
              <a:rPr lang="en-IN" sz="3600" b="1" dirty="0">
                <a:solidFill>
                  <a:srgbClr val="002060"/>
                </a:solidFill>
              </a:rPr>
              <a:t>. </a:t>
            </a:r>
            <a:r>
              <a:rPr lang="en-IN" sz="3600" b="1" dirty="0" smtClean="0">
                <a:solidFill>
                  <a:srgbClr val="002060"/>
                </a:solidFill>
              </a:rPr>
              <a:t>Mechanical</a:t>
            </a:r>
            <a:r>
              <a:rPr lang="en-IN" sz="3600" dirty="0" smtClean="0"/>
              <a:t> </a:t>
            </a:r>
            <a:endParaRPr lang="en-IN" sz="3600" dirty="0"/>
          </a:p>
          <a:p>
            <a:r>
              <a:rPr lang="en-IN" sz="3200" dirty="0"/>
              <a:t>    A. Due to </a:t>
            </a:r>
            <a:r>
              <a:rPr lang="en-IN" sz="3200" b="1" dirty="0"/>
              <a:t>blunt</a:t>
            </a:r>
            <a:r>
              <a:rPr lang="en-IN" sz="3200" dirty="0"/>
              <a:t> force </a:t>
            </a:r>
            <a:r>
              <a:rPr lang="en-IN" sz="3200" dirty="0" smtClean="0"/>
              <a:t>- </a:t>
            </a:r>
            <a:r>
              <a:rPr lang="en-IN" sz="3200" dirty="0"/>
              <a:t>1. Abrasion </a:t>
            </a:r>
          </a:p>
          <a:p>
            <a:r>
              <a:rPr lang="en-IN" sz="3200" dirty="0"/>
              <a:t>                                            </a:t>
            </a:r>
            <a:r>
              <a:rPr lang="en-IN" sz="3200" dirty="0" smtClean="0"/>
              <a:t> 2</a:t>
            </a:r>
            <a:r>
              <a:rPr lang="en-IN" sz="3200" dirty="0"/>
              <a:t>. Contusion</a:t>
            </a:r>
          </a:p>
          <a:p>
            <a:r>
              <a:rPr lang="en-IN" sz="3200" dirty="0"/>
              <a:t>                                            </a:t>
            </a:r>
            <a:r>
              <a:rPr lang="en-IN" sz="3200" dirty="0" smtClean="0"/>
              <a:t> 3</a:t>
            </a:r>
            <a:r>
              <a:rPr lang="en-IN" sz="3200" dirty="0"/>
              <a:t>. Laceration </a:t>
            </a:r>
          </a:p>
          <a:p>
            <a:r>
              <a:rPr lang="en-IN" sz="3200" dirty="0"/>
              <a:t>                                            </a:t>
            </a:r>
            <a:r>
              <a:rPr lang="en-IN" sz="3200" dirty="0" smtClean="0"/>
              <a:t> 4</a:t>
            </a:r>
            <a:r>
              <a:rPr lang="en-IN" sz="3200" dirty="0"/>
              <a:t>. Fracture </a:t>
            </a:r>
            <a:r>
              <a:rPr lang="en-IN" sz="3200" dirty="0" smtClean="0"/>
              <a:t>&amp; dislocation</a:t>
            </a:r>
            <a:endParaRPr lang="en-IN" sz="3200" dirty="0"/>
          </a:p>
          <a:p>
            <a:r>
              <a:rPr lang="en-IN" sz="3200" dirty="0" smtClean="0"/>
              <a:t>    </a:t>
            </a:r>
          </a:p>
          <a:p>
            <a:r>
              <a:rPr lang="en-IN" sz="3200" dirty="0" smtClean="0"/>
              <a:t>    B</a:t>
            </a:r>
            <a:r>
              <a:rPr lang="en-IN" sz="3200" dirty="0"/>
              <a:t>. Due to </a:t>
            </a:r>
            <a:r>
              <a:rPr lang="en-IN" sz="3200" b="1" dirty="0"/>
              <a:t>sharp</a:t>
            </a:r>
            <a:r>
              <a:rPr lang="en-IN" sz="3200" dirty="0"/>
              <a:t> force </a:t>
            </a:r>
            <a:r>
              <a:rPr lang="en-IN" sz="3200" dirty="0" smtClean="0"/>
              <a:t>- Incision</a:t>
            </a:r>
            <a:endParaRPr lang="en-IN" sz="3200" dirty="0"/>
          </a:p>
          <a:p>
            <a:r>
              <a:rPr lang="en-IN" sz="3200" dirty="0"/>
              <a:t>                                       </a:t>
            </a:r>
            <a:r>
              <a:rPr lang="en-IN" sz="3200" dirty="0" smtClean="0"/>
              <a:t>      Stab </a:t>
            </a:r>
            <a:r>
              <a:rPr lang="en-IN" sz="3200" dirty="0"/>
              <a:t>wound</a:t>
            </a:r>
          </a:p>
          <a:p>
            <a:r>
              <a:rPr lang="en-IN" sz="3200" dirty="0"/>
              <a:t>                                           </a:t>
            </a:r>
            <a:r>
              <a:rPr lang="en-IN" sz="3200" dirty="0" smtClean="0"/>
              <a:t>  Chop wound</a:t>
            </a:r>
          </a:p>
          <a:p>
            <a:endParaRPr lang="en-IN" sz="3200" dirty="0"/>
          </a:p>
          <a:p>
            <a:r>
              <a:rPr lang="en-IN" sz="3200" dirty="0" smtClean="0"/>
              <a:t>     C</a:t>
            </a:r>
            <a:r>
              <a:rPr lang="en-IN" sz="3200" dirty="0"/>
              <a:t>. </a:t>
            </a:r>
            <a:r>
              <a:rPr lang="en-IN" sz="3200" b="1" dirty="0" smtClean="0"/>
              <a:t>Firearms</a:t>
            </a:r>
            <a:r>
              <a:rPr lang="en-IN" sz="3200" dirty="0"/>
              <a:t> </a:t>
            </a:r>
            <a:r>
              <a:rPr lang="en-IN" sz="3200" dirty="0" smtClean="0"/>
              <a:t>-                  Firearm </a:t>
            </a:r>
            <a:r>
              <a:rPr lang="en-IN" sz="3200" dirty="0"/>
              <a:t>wound</a:t>
            </a:r>
          </a:p>
          <a:p>
            <a:r>
              <a:rPr lang="en-IN" sz="3200" dirty="0"/>
              <a:t>                                       </a:t>
            </a:r>
            <a:r>
              <a:rPr lang="en-IN" sz="3200" dirty="0" smtClean="0"/>
              <a:t>       Blast </a:t>
            </a:r>
            <a:r>
              <a:rPr lang="en-IN" sz="3200" dirty="0"/>
              <a:t>injuries</a:t>
            </a:r>
          </a:p>
        </p:txBody>
      </p:sp>
    </p:spTree>
    <p:extLst>
      <p:ext uri="{BB962C8B-B14F-4D97-AF65-F5344CB8AC3E}">
        <p14:creationId xmlns="" xmlns:p14="http://schemas.microsoft.com/office/powerpoint/2010/main" val="174292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just"/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Contusion is present in </a:t>
            </a:r>
            <a:r>
              <a:rPr lang="en-IN" b="1" dirty="0" smtClean="0"/>
              <a:t>skin</a:t>
            </a:r>
            <a:r>
              <a:rPr lang="en-IN" dirty="0" smtClean="0"/>
              <a:t> and </a:t>
            </a:r>
            <a:r>
              <a:rPr lang="en-IN" b="1" dirty="0" smtClean="0"/>
              <a:t>internal organs </a:t>
            </a:r>
            <a:r>
              <a:rPr lang="en-IN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Most contusion are present in the </a:t>
            </a:r>
            <a:r>
              <a:rPr lang="en-IN" b="1" dirty="0" smtClean="0"/>
              <a:t>subcutaneous</a:t>
            </a:r>
            <a:r>
              <a:rPr lang="en-IN" dirty="0" smtClean="0"/>
              <a:t> tissues above the deep fascia.</a:t>
            </a:r>
          </a:p>
          <a:p>
            <a:pPr algn="just">
              <a:buFont typeface="Wingdings" pitchFamily="2" charset="2"/>
              <a:buChar char="Ø"/>
            </a:pPr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In contusion, there is </a:t>
            </a:r>
            <a:r>
              <a:rPr lang="en-IN" b="1" dirty="0" smtClean="0"/>
              <a:t>painful swelling </a:t>
            </a:r>
            <a:r>
              <a:rPr lang="en-IN" dirty="0" smtClean="0"/>
              <a:t>and rearing of subcutaneous tissues usually </a:t>
            </a:r>
            <a:r>
              <a:rPr lang="en-IN" b="1" dirty="0" smtClean="0"/>
              <a:t>without the destruction of skin.</a:t>
            </a:r>
          </a:p>
          <a:p>
            <a:pPr algn="just"/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22804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98" y="0"/>
            <a:ext cx="9130601" cy="6858000"/>
          </a:xfrm>
        </p:spPr>
        <p:txBody>
          <a:bodyPr>
            <a:normAutofit/>
          </a:bodyPr>
          <a:lstStyle/>
          <a:p>
            <a:endParaRPr lang="en-IN" dirty="0" smtClean="0"/>
          </a:p>
          <a:p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A bruise is </a:t>
            </a:r>
            <a:r>
              <a:rPr lang="en-IN" b="1" dirty="0" smtClean="0"/>
              <a:t>lighter</a:t>
            </a:r>
            <a:r>
              <a:rPr lang="en-IN" dirty="0" smtClean="0"/>
              <a:t> in colour </a:t>
            </a:r>
            <a:r>
              <a:rPr lang="en-IN" b="1" dirty="0" smtClean="0"/>
              <a:t>in centre </a:t>
            </a:r>
            <a:r>
              <a:rPr lang="en-IN" dirty="0" smtClean="0"/>
              <a:t>because </a:t>
            </a:r>
            <a:r>
              <a:rPr lang="en-IN" dirty="0" err="1" smtClean="0"/>
              <a:t>extravasated</a:t>
            </a:r>
            <a:r>
              <a:rPr lang="en-IN" dirty="0" smtClean="0"/>
              <a:t> blood is pushed outward by the impact.</a:t>
            </a:r>
          </a:p>
          <a:p>
            <a:pPr algn="just"/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Size of bruise is slightly </a:t>
            </a:r>
            <a:r>
              <a:rPr lang="en-IN" b="1" dirty="0" smtClean="0"/>
              <a:t>larger</a:t>
            </a:r>
            <a:r>
              <a:rPr lang="en-IN" dirty="0" smtClean="0"/>
              <a:t> </a:t>
            </a:r>
            <a:r>
              <a:rPr lang="en-IN" b="1" dirty="0" smtClean="0"/>
              <a:t>than</a:t>
            </a:r>
            <a:r>
              <a:rPr lang="en-IN" dirty="0" smtClean="0"/>
              <a:t> the surface of the </a:t>
            </a:r>
            <a:r>
              <a:rPr lang="en-IN" b="1" dirty="0" smtClean="0"/>
              <a:t>agent</a:t>
            </a:r>
            <a:r>
              <a:rPr lang="en-IN" dirty="0" smtClean="0"/>
              <a:t> which caused it as the blood continues to escape into the area.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8330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="" xmlns:p14="http://schemas.microsoft.com/office/powerpoint/2010/main" val="1762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="" xmlns:p14="http://schemas.microsoft.com/office/powerpoint/2010/main" val="673610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PHOTOGRAPHS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95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82738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216868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13828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2998" y="-1115619"/>
            <a:ext cx="6858001" cy="9144003"/>
          </a:xfrm>
        </p:spPr>
      </p:pic>
    </p:spTree>
    <p:extLst>
      <p:ext uri="{BB962C8B-B14F-4D97-AF65-F5344CB8AC3E}">
        <p14:creationId xmlns="" xmlns:p14="http://schemas.microsoft.com/office/powerpoint/2010/main" val="341050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IN" sz="44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 Factors modifying size and shape of      bruise </a:t>
            </a:r>
            <a:r>
              <a:rPr lang="en-IN" sz="4400" b="1" dirty="0" smtClean="0">
                <a:solidFill>
                  <a:srgbClr val="00206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   </a:t>
            </a:r>
            <a:r>
              <a:rPr lang="en-IN" sz="4000" b="1" dirty="0" smtClean="0">
                <a:solidFill>
                  <a:srgbClr val="002060"/>
                </a:solidFill>
              </a:rPr>
              <a:t>1. Condition and type of tissue </a:t>
            </a:r>
            <a:endParaRPr lang="en-IN" sz="3600" b="1" dirty="0" smtClean="0">
              <a:solidFill>
                <a:srgbClr val="002060"/>
              </a:solidFill>
            </a:endParaRPr>
          </a:p>
          <a:p>
            <a:pPr algn="just"/>
            <a:r>
              <a:rPr lang="en-IN" dirty="0" smtClean="0"/>
              <a:t>In vascular and loose parts such as face, vulva, scrotum, large bruise are produced by small impact.</a:t>
            </a:r>
          </a:p>
          <a:p>
            <a:pPr algn="just"/>
            <a:endParaRPr lang="en-IN" dirty="0" smtClean="0"/>
          </a:p>
          <a:p>
            <a:pPr algn="just"/>
            <a:r>
              <a:rPr lang="en-IN" dirty="0" smtClean="0"/>
              <a:t>In boxers and athletes, bruising is much less because of good muscle tone.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7048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>
              <a:buNone/>
            </a:pPr>
            <a:endParaRPr lang="en-IN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b="1" dirty="0" smtClean="0">
                <a:solidFill>
                  <a:srgbClr val="002060"/>
                </a:solidFill>
              </a:rPr>
              <a:t> </a:t>
            </a:r>
            <a:r>
              <a:rPr lang="en-IN" sz="3600" b="1" dirty="0" smtClean="0">
                <a:solidFill>
                  <a:srgbClr val="002060"/>
                </a:solidFill>
              </a:rPr>
              <a:t>II. Thermal injuries</a:t>
            </a:r>
            <a:endParaRPr lang="en-IN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smtClean="0"/>
              <a:t>1. Due to cold:       a) Frostbite</a:t>
            </a:r>
          </a:p>
          <a:p>
            <a:pPr marL="0" indent="0">
              <a:buNone/>
            </a:pPr>
            <a:r>
              <a:rPr lang="en-IN" dirty="0" smtClean="0"/>
              <a:t>                                  b) Trench foot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c)  Immersion foot</a:t>
            </a:r>
          </a:p>
          <a:p>
            <a:pPr marL="0" indent="0">
              <a:buNone/>
            </a:pPr>
            <a:r>
              <a:rPr lang="en-IN" dirty="0" smtClean="0"/>
              <a:t>  </a:t>
            </a:r>
          </a:p>
          <a:p>
            <a:pPr marL="0" indent="0">
              <a:buNone/>
            </a:pPr>
            <a:r>
              <a:rPr lang="en-IN" dirty="0" smtClean="0"/>
              <a:t> 2. Due to heat:       a) Burns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                          b) Scalds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6927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 2. Age </a:t>
            </a:r>
          </a:p>
          <a:p>
            <a:pPr marL="0" indent="0" algn="just">
              <a:buNone/>
            </a:pPr>
            <a:r>
              <a:rPr lang="en-IN" sz="4000" b="1" dirty="0">
                <a:solidFill>
                  <a:srgbClr val="002060"/>
                </a:solidFill>
              </a:rPr>
              <a:t> </a:t>
            </a:r>
            <a:r>
              <a:rPr lang="en-IN" sz="4000" b="1" dirty="0" smtClean="0">
                <a:solidFill>
                  <a:srgbClr val="002060"/>
                </a:solidFill>
              </a:rPr>
              <a:t> -</a:t>
            </a:r>
            <a:r>
              <a:rPr lang="en-IN" b="1" dirty="0" smtClean="0"/>
              <a:t>Children</a:t>
            </a:r>
            <a:r>
              <a:rPr lang="en-IN" dirty="0" smtClean="0"/>
              <a:t> bruise more easily because of softer    </a:t>
            </a:r>
          </a:p>
          <a:p>
            <a:pPr marL="0" indent="0" algn="just">
              <a:buNone/>
            </a:pPr>
            <a:r>
              <a:rPr lang="en-IN" dirty="0" smtClean="0"/>
              <a:t>    tissues and delicate skin.</a:t>
            </a:r>
          </a:p>
          <a:p>
            <a:pPr marL="0" indent="0" algn="just">
              <a:buNone/>
            </a:pPr>
            <a:r>
              <a:rPr lang="en-IN" dirty="0" smtClean="0"/>
              <a:t>  - </a:t>
            </a:r>
            <a:r>
              <a:rPr lang="en-IN" b="1" dirty="0" smtClean="0"/>
              <a:t>Old</a:t>
            </a:r>
            <a:r>
              <a:rPr lang="en-IN" dirty="0" smtClean="0"/>
              <a:t> person easily because of loss of flesh and        </a:t>
            </a:r>
          </a:p>
          <a:p>
            <a:pPr marL="0" indent="0" algn="just">
              <a:buNone/>
            </a:pPr>
            <a:r>
              <a:rPr lang="en-IN" dirty="0" smtClean="0"/>
              <a:t>  cardiovascular changes.</a:t>
            </a:r>
          </a:p>
          <a:p>
            <a:pPr marL="0" indent="0" algn="just">
              <a:buNone/>
            </a:pPr>
            <a:endParaRPr lang="en-IN" dirty="0" smtClean="0"/>
          </a:p>
          <a:p>
            <a:pPr marL="0" indent="0" algn="just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 3. Sex </a:t>
            </a:r>
          </a:p>
          <a:p>
            <a:pPr marL="0" indent="0" algn="just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 </a:t>
            </a:r>
            <a:r>
              <a:rPr lang="en-IN" dirty="0" smtClean="0"/>
              <a:t>Women bruise more easily than man because of   </a:t>
            </a:r>
          </a:p>
          <a:p>
            <a:pPr marL="0" indent="0" algn="just">
              <a:buNone/>
            </a:pPr>
            <a:r>
              <a:rPr lang="en-IN" dirty="0" smtClean="0"/>
              <a:t>  more subcutaneous fat and more delicate tissues.</a:t>
            </a:r>
          </a:p>
          <a:p>
            <a:pPr marL="0" indent="0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</a:t>
            </a:r>
            <a:r>
              <a:rPr lang="en-IN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1472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40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4</a:t>
            </a:r>
            <a:r>
              <a:rPr lang="en-IN" sz="4000" b="1" dirty="0">
                <a:solidFill>
                  <a:srgbClr val="002060"/>
                </a:solidFill>
              </a:rPr>
              <a:t>. Colour of </a:t>
            </a:r>
            <a:r>
              <a:rPr lang="en-IN" sz="4000" b="1" dirty="0" smtClean="0">
                <a:solidFill>
                  <a:srgbClr val="002060"/>
                </a:solidFill>
              </a:rPr>
              <a:t>skin</a:t>
            </a:r>
            <a:endParaRPr lang="en-IN" sz="4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4000" b="1" dirty="0">
                <a:solidFill>
                  <a:srgbClr val="002060"/>
                </a:solidFill>
              </a:rPr>
              <a:t>  </a:t>
            </a:r>
            <a:r>
              <a:rPr lang="en-IN" dirty="0"/>
              <a:t>More clearly seen in </a:t>
            </a:r>
            <a:r>
              <a:rPr lang="en-IN" b="1" dirty="0"/>
              <a:t>fair-skinned</a:t>
            </a:r>
            <a:r>
              <a:rPr lang="en-IN" dirty="0"/>
              <a:t> persons than those with dark skin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/>
          </a:p>
          <a:p>
            <a:pPr marL="0" indent="0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 5. Natural diseases</a:t>
            </a:r>
          </a:p>
          <a:p>
            <a:pPr marL="0" indent="0">
              <a:buNone/>
            </a:pPr>
            <a:r>
              <a:rPr lang="en-IN" dirty="0" smtClean="0"/>
              <a:t>Prominent bruising occurs easily even with small trauma in persons with diseases like </a:t>
            </a:r>
            <a:r>
              <a:rPr lang="en-IN" b="1" dirty="0" smtClean="0"/>
              <a:t>haemophilia</a:t>
            </a:r>
            <a:r>
              <a:rPr lang="en-IN" dirty="0" smtClean="0"/>
              <a:t>, </a:t>
            </a:r>
            <a:r>
              <a:rPr lang="en-IN" b="1" dirty="0" smtClean="0"/>
              <a:t>scurvy, </a:t>
            </a:r>
            <a:r>
              <a:rPr lang="en-IN" b="1" dirty="0" err="1" smtClean="0"/>
              <a:t>Vit.K</a:t>
            </a:r>
            <a:r>
              <a:rPr lang="en-IN" b="1" dirty="0" smtClean="0"/>
              <a:t> deficiency, arteriosclerosis </a:t>
            </a:r>
            <a:r>
              <a:rPr lang="en-IN" dirty="0" smtClean="0"/>
              <a:t>etc.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15445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</a:t>
            </a:r>
          </a:p>
          <a:p>
            <a:pPr marL="0" indent="0">
              <a:buNone/>
            </a:pPr>
            <a:r>
              <a:rPr lang="en-IN" sz="4000" b="1" dirty="0" smtClean="0">
                <a:solidFill>
                  <a:srgbClr val="002060"/>
                </a:solidFill>
              </a:rPr>
              <a:t>6</a:t>
            </a:r>
            <a:r>
              <a:rPr lang="en-IN" sz="4000" b="1" dirty="0">
                <a:solidFill>
                  <a:srgbClr val="002060"/>
                </a:solidFill>
              </a:rPr>
              <a:t>. Gravity shifting of the </a:t>
            </a:r>
            <a:r>
              <a:rPr lang="en-IN" sz="4000" b="1" dirty="0" smtClean="0">
                <a:solidFill>
                  <a:srgbClr val="002060"/>
                </a:solidFill>
              </a:rPr>
              <a:t>blood</a:t>
            </a:r>
          </a:p>
          <a:p>
            <a:pPr marL="0" indent="0" algn="just">
              <a:buNone/>
            </a:pPr>
            <a:r>
              <a:rPr lang="en-IN" sz="4400" b="1" dirty="0" smtClean="0">
                <a:solidFill>
                  <a:srgbClr val="002060"/>
                </a:solidFill>
              </a:rPr>
              <a:t> </a:t>
            </a:r>
            <a:r>
              <a:rPr lang="en-IN" dirty="0" smtClean="0"/>
              <a:t>A deep bruise, especially that due to the crushing of the tissue against the bone may take a long time to become visible and may not appear below the actual point of impact. It is Known as ‘</a:t>
            </a:r>
            <a:r>
              <a:rPr lang="en-IN" b="1" dirty="0" smtClean="0">
                <a:solidFill>
                  <a:srgbClr val="002060"/>
                </a:solidFill>
              </a:rPr>
              <a:t>Ectopic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002060"/>
                </a:solidFill>
              </a:rPr>
              <a:t>bruising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002060"/>
                </a:solidFill>
              </a:rPr>
              <a:t>Percolated’</a:t>
            </a:r>
            <a:r>
              <a:rPr lang="en-IN" dirty="0" smtClean="0"/>
              <a:t> or ‘</a:t>
            </a:r>
            <a:r>
              <a:rPr lang="en-IN" b="1" dirty="0" smtClean="0">
                <a:solidFill>
                  <a:srgbClr val="002060"/>
                </a:solidFill>
              </a:rPr>
              <a:t>Migratory</a:t>
            </a:r>
            <a:r>
              <a:rPr lang="en-IN" dirty="0" smtClean="0"/>
              <a:t> </a:t>
            </a:r>
            <a:r>
              <a:rPr lang="en-IN" b="1" dirty="0" smtClean="0">
                <a:solidFill>
                  <a:srgbClr val="002060"/>
                </a:solidFill>
              </a:rPr>
              <a:t>bruising’ </a:t>
            </a:r>
            <a:endParaRPr lang="en-IN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598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Examples of Migratory bruising</a:t>
            </a:r>
          </a:p>
          <a:p>
            <a:pPr marL="0" indent="0" algn="just">
              <a:buNone/>
            </a:pPr>
            <a:r>
              <a:rPr lang="en-IN" dirty="0" smtClean="0"/>
              <a:t>1</a:t>
            </a:r>
            <a:r>
              <a:rPr lang="en-IN" b="1" dirty="0" smtClean="0"/>
              <a:t>. Black eye </a:t>
            </a:r>
            <a:r>
              <a:rPr lang="en-IN" dirty="0"/>
              <a:t>may be caused </a:t>
            </a:r>
            <a:r>
              <a:rPr lang="en-IN" dirty="0" smtClean="0"/>
              <a:t>by - </a:t>
            </a:r>
            <a:endParaRPr lang="en-IN" dirty="0"/>
          </a:p>
          <a:p>
            <a:pPr marL="0" indent="0" algn="just">
              <a:buNone/>
            </a:pPr>
            <a:r>
              <a:rPr lang="en-IN" dirty="0" smtClean="0"/>
              <a:t>   I</a:t>
            </a:r>
            <a:r>
              <a:rPr lang="en-IN" dirty="0"/>
              <a:t>. </a:t>
            </a:r>
            <a:r>
              <a:rPr lang="en-IN" dirty="0" smtClean="0"/>
              <a:t> Direct </a:t>
            </a:r>
            <a:r>
              <a:rPr lang="en-IN" dirty="0"/>
              <a:t>trauma</a:t>
            </a:r>
          </a:p>
          <a:p>
            <a:pPr marL="0" indent="0" algn="just">
              <a:buNone/>
            </a:pPr>
            <a:r>
              <a:rPr lang="en-IN" dirty="0" smtClean="0"/>
              <a:t>   II</a:t>
            </a:r>
            <a:r>
              <a:rPr lang="en-IN" dirty="0"/>
              <a:t>. Blunt impact to forehead</a:t>
            </a:r>
          </a:p>
          <a:p>
            <a:pPr marL="0" indent="0" algn="just">
              <a:buNone/>
            </a:pPr>
            <a:r>
              <a:rPr lang="en-IN" dirty="0" smtClean="0"/>
              <a:t>   III. </a:t>
            </a:r>
            <a:r>
              <a:rPr lang="en-IN" dirty="0"/>
              <a:t>Fracture of floor of anterior cranial fossa </a:t>
            </a:r>
            <a:endParaRPr lang="en-IN" dirty="0" smtClean="0"/>
          </a:p>
          <a:p>
            <a:pPr marL="0" indent="0" algn="just">
              <a:buNone/>
            </a:pPr>
            <a:r>
              <a:rPr lang="en-IN" dirty="0" smtClean="0"/>
              <a:t>2. </a:t>
            </a:r>
            <a:r>
              <a:rPr lang="en-IN" dirty="0"/>
              <a:t>A bruise </a:t>
            </a:r>
            <a:r>
              <a:rPr lang="en-IN" b="1" dirty="0"/>
              <a:t>behind ear </a:t>
            </a:r>
            <a:r>
              <a:rPr lang="en-IN" dirty="0"/>
              <a:t>indicates the basal </a:t>
            </a:r>
            <a:r>
              <a:rPr lang="en-IN" dirty="0" smtClean="0"/>
              <a:t>fracture</a:t>
            </a:r>
            <a:r>
              <a:rPr lang="en-IN" b="1" dirty="0" smtClean="0">
                <a:solidFill>
                  <a:srgbClr val="0070C0"/>
                </a:solidFill>
              </a:rPr>
              <a:t>   </a:t>
            </a:r>
          </a:p>
          <a:p>
            <a:pPr marL="0" indent="0" algn="just">
              <a:buNone/>
            </a:pPr>
            <a:r>
              <a:rPr lang="en-IN" b="1" dirty="0" smtClean="0">
                <a:solidFill>
                  <a:srgbClr val="0070C0"/>
                </a:solidFill>
              </a:rPr>
              <a:t>    (</a:t>
            </a:r>
            <a:r>
              <a:rPr lang="en-IN" b="1" dirty="0">
                <a:solidFill>
                  <a:srgbClr val="0070C0"/>
                </a:solidFill>
              </a:rPr>
              <a:t>Battle’s</a:t>
            </a:r>
            <a:r>
              <a:rPr lang="en-IN" dirty="0">
                <a:solidFill>
                  <a:srgbClr val="0070C0"/>
                </a:solidFill>
              </a:rPr>
              <a:t> </a:t>
            </a:r>
            <a:r>
              <a:rPr lang="en-IN" b="1" dirty="0">
                <a:solidFill>
                  <a:srgbClr val="0070C0"/>
                </a:solidFill>
              </a:rPr>
              <a:t>sing</a:t>
            </a:r>
            <a:r>
              <a:rPr lang="en-IN" dirty="0">
                <a:solidFill>
                  <a:srgbClr val="0070C0"/>
                </a:solidFill>
              </a:rPr>
              <a:t>)</a:t>
            </a:r>
          </a:p>
          <a:p>
            <a:pPr marL="0" indent="0" algn="just">
              <a:buNone/>
            </a:pPr>
            <a:r>
              <a:rPr lang="en-IN" dirty="0" smtClean="0"/>
              <a:t>3. </a:t>
            </a:r>
            <a:r>
              <a:rPr lang="en-IN" dirty="0"/>
              <a:t>Bruise in </a:t>
            </a:r>
            <a:r>
              <a:rPr lang="en-IN" b="1" dirty="0"/>
              <a:t>neck</a:t>
            </a:r>
            <a:r>
              <a:rPr lang="en-IN" dirty="0"/>
              <a:t> due to fracture in jaw</a:t>
            </a:r>
          </a:p>
          <a:p>
            <a:pPr marL="0" indent="0" algn="just">
              <a:buNone/>
            </a:pPr>
            <a:r>
              <a:rPr lang="en-IN" dirty="0" smtClean="0"/>
              <a:t>4. </a:t>
            </a:r>
            <a:r>
              <a:rPr lang="en-IN" dirty="0"/>
              <a:t>Bruise in </a:t>
            </a:r>
            <a:r>
              <a:rPr lang="en-IN" b="1" dirty="0"/>
              <a:t>thigh</a:t>
            </a:r>
            <a:r>
              <a:rPr lang="en-IN" dirty="0"/>
              <a:t> due to fracture in pelvis</a:t>
            </a:r>
          </a:p>
          <a:p>
            <a:pPr marL="0" indent="0" algn="just">
              <a:buNone/>
            </a:pPr>
            <a:r>
              <a:rPr lang="en-IN" dirty="0" smtClean="0"/>
              <a:t>5. </a:t>
            </a:r>
            <a:r>
              <a:rPr lang="en-IN" dirty="0"/>
              <a:t>Bruise on </a:t>
            </a:r>
            <a:r>
              <a:rPr lang="en-IN" b="1" dirty="0"/>
              <a:t>ankle</a:t>
            </a:r>
            <a:r>
              <a:rPr lang="en-IN" dirty="0"/>
              <a:t> due to blow on calf of leg</a:t>
            </a: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9281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IN" sz="12800" b="1" dirty="0" smtClean="0">
                <a:solidFill>
                  <a:srgbClr val="FF0000"/>
                </a:solidFill>
              </a:rPr>
              <a:t>    </a:t>
            </a:r>
            <a:r>
              <a:rPr lang="en-IN" sz="16000" b="1" dirty="0" smtClean="0">
                <a:solidFill>
                  <a:srgbClr val="FF0000"/>
                </a:solidFill>
              </a:rPr>
              <a:t>Patterned bruising: </a:t>
            </a:r>
          </a:p>
          <a:p>
            <a:pPr marL="0" indent="0" algn="just">
              <a:buFont typeface="Wingdings" pitchFamily="2" charset="2"/>
              <a:buChar char="Ø"/>
            </a:pPr>
            <a:r>
              <a:rPr lang="en-IN" sz="11200" dirty="0" smtClean="0"/>
              <a:t> </a:t>
            </a:r>
            <a:r>
              <a:rPr lang="en-IN" sz="12800" dirty="0" smtClean="0"/>
              <a:t>Is one which indicates the shape and size of    </a:t>
            </a:r>
          </a:p>
          <a:p>
            <a:pPr marL="0" indent="0" algn="just">
              <a:buNone/>
            </a:pPr>
            <a:r>
              <a:rPr lang="en-IN" sz="12800" dirty="0" smtClean="0"/>
              <a:t>    the part of the object causing it</a:t>
            </a:r>
          </a:p>
          <a:p>
            <a:pPr marL="0" indent="0" algn="just">
              <a:buNone/>
            </a:pPr>
            <a:r>
              <a:rPr lang="en-IN" sz="12800" dirty="0" smtClean="0"/>
              <a:t>    Examples :- </a:t>
            </a:r>
          </a:p>
          <a:p>
            <a:pPr algn="just">
              <a:buFont typeface="Wingdings" pitchFamily="2" charset="2"/>
              <a:buChar char="§"/>
            </a:pPr>
            <a:r>
              <a:rPr lang="en-IN" sz="12800" dirty="0" smtClean="0"/>
              <a:t>A blow from solid body, like hammer or fist usually produce round bruise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IN" altLang="en-US" sz="12800" dirty="0" smtClean="0"/>
              <a:t>Blows with rod, stick or a whip produces 2 parallel, </a:t>
            </a:r>
            <a:r>
              <a:rPr lang="en-IN" altLang="en-US" sz="12800" b="1" dirty="0" smtClean="0"/>
              <a:t>linear</a:t>
            </a:r>
            <a:r>
              <a:rPr lang="en-IN" altLang="en-US" sz="12800" dirty="0" smtClean="0"/>
              <a:t> haemorrhages </a:t>
            </a:r>
            <a:r>
              <a:rPr lang="en-IN" altLang="en-US" sz="12800" dirty="0" smtClean="0">
                <a:solidFill>
                  <a:schemeClr val="hlink"/>
                </a:solidFill>
              </a:rPr>
              <a:t>(</a:t>
            </a:r>
            <a:r>
              <a:rPr lang="en-IN" altLang="en-US" sz="12800" b="1" dirty="0" smtClean="0">
                <a:solidFill>
                  <a:schemeClr val="hlink"/>
                </a:solidFill>
              </a:rPr>
              <a:t>Railway line or tramline type)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IN" altLang="en-US" sz="12800" dirty="0" smtClean="0"/>
              <a:t>Woven, </a:t>
            </a:r>
            <a:r>
              <a:rPr lang="en-IN" altLang="en-US" sz="12800" b="1" dirty="0" smtClean="0"/>
              <a:t>spiral</a:t>
            </a:r>
            <a:r>
              <a:rPr lang="en-IN" altLang="en-US" sz="12800" dirty="0" smtClean="0"/>
              <a:t> or plaited ligature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en-IN" altLang="en-US" sz="12800" b="1" dirty="0" smtClean="0"/>
              <a:t>Elliptical</a:t>
            </a:r>
            <a:r>
              <a:rPr lang="en-IN" altLang="en-US" sz="12800" dirty="0" smtClean="0"/>
              <a:t> marks of suction or biting</a:t>
            </a:r>
          </a:p>
          <a:p>
            <a:pPr marL="0" indent="0">
              <a:lnSpc>
                <a:spcPct val="120000"/>
              </a:lnSpc>
              <a:buNone/>
              <a:defRPr/>
            </a:pPr>
            <a:r>
              <a:rPr lang="en-IN" altLang="en-US" sz="12800" dirty="0" smtClean="0"/>
              <a:t> </a:t>
            </a:r>
          </a:p>
          <a:p>
            <a:endParaRPr lang="en-IN" sz="12800" dirty="0" smtClean="0"/>
          </a:p>
          <a:p>
            <a:pPr marL="0" indent="0">
              <a:buNone/>
            </a:pPr>
            <a:r>
              <a:rPr lang="en-IN" sz="12800" dirty="0" smtClean="0"/>
              <a:t> </a:t>
            </a:r>
            <a:endParaRPr lang="en-IN" sz="12800" dirty="0"/>
          </a:p>
        </p:txBody>
      </p:sp>
    </p:spTree>
    <p:extLst>
      <p:ext uri="{BB962C8B-B14F-4D97-AF65-F5344CB8AC3E}">
        <p14:creationId xmlns="" xmlns:p14="http://schemas.microsoft.com/office/powerpoint/2010/main" val="11339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036496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 </a:t>
            </a:r>
          </a:p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  Delayed bruising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 superficial bruising may appear immediately as dark-red swelling.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A deep bruise may take several hours and deeper extravasation of blood may not appear.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So, one more examination should be carried out 48 hrs after the first examination.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2890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en-IN" sz="4800" b="1" dirty="0" smtClean="0">
                <a:solidFill>
                  <a:srgbClr val="FF0000"/>
                </a:solidFill>
              </a:rPr>
              <a:t>Deep tissue and organ contusions</a:t>
            </a:r>
            <a:endParaRPr lang="en-IN" sz="4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They are seen only during autopsy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Contusion of brain may initiate the enough swelling which gradually increases due to acid accumulation leading to confusion, coma and death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Contusion in vital centres which control the respiration and BP may be fatal even with small trauma</a:t>
            </a:r>
          </a:p>
          <a:p>
            <a:pPr algn="just">
              <a:buFont typeface="Wingdings" pitchFamily="2" charset="2"/>
              <a:buChar char="Ø"/>
            </a:pPr>
            <a:r>
              <a:rPr lang="en-IN" altLang="en-US" dirty="0" smtClean="0"/>
              <a:t>Contusion of heart may cause arrhythmia or stoppage of cardiac action and death</a:t>
            </a:r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Contusion of other organ may cause the rupture of that organ and bleeding into the body cavity and death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1722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IN" sz="4400" b="1" dirty="0">
                <a:solidFill>
                  <a:srgbClr val="FF0000"/>
                </a:solidFill>
              </a:rPr>
              <a:t> </a:t>
            </a:r>
            <a:r>
              <a:rPr lang="en-IN" sz="4400" b="1" dirty="0" smtClean="0">
                <a:solidFill>
                  <a:srgbClr val="FF0000"/>
                </a:solidFill>
              </a:rPr>
              <a:t>Age of the bruise:</a:t>
            </a:r>
          </a:p>
          <a:p>
            <a:endParaRPr lang="en-IN" dirty="0" smtClean="0"/>
          </a:p>
          <a:p>
            <a:r>
              <a:rPr lang="en-IN" dirty="0" smtClean="0"/>
              <a:t>At first – </a:t>
            </a:r>
            <a:r>
              <a:rPr lang="en-IN" b="1" dirty="0" smtClean="0">
                <a:solidFill>
                  <a:srgbClr val="FF0000"/>
                </a:solidFill>
              </a:rPr>
              <a:t>Red </a:t>
            </a:r>
          </a:p>
          <a:p>
            <a:r>
              <a:rPr lang="en-IN" dirty="0" smtClean="0"/>
              <a:t>Few hours to 3 days – </a:t>
            </a:r>
            <a:r>
              <a:rPr lang="en-IN" b="1" dirty="0" smtClean="0">
                <a:solidFill>
                  <a:srgbClr val="0070C0"/>
                </a:solidFill>
              </a:rPr>
              <a:t>Blue  </a:t>
            </a:r>
          </a:p>
          <a:p>
            <a:r>
              <a:rPr lang="en-IN" dirty="0" smtClean="0"/>
              <a:t>4</a:t>
            </a:r>
            <a:r>
              <a:rPr lang="en-IN" baseline="30000" dirty="0" smtClean="0"/>
              <a:t>th</a:t>
            </a:r>
            <a:r>
              <a:rPr lang="en-IN" dirty="0" smtClean="0"/>
              <a:t> day – </a:t>
            </a:r>
            <a:r>
              <a:rPr lang="en-IN" b="1" dirty="0">
                <a:solidFill>
                  <a:srgbClr val="002060"/>
                </a:solidFill>
              </a:rPr>
              <a:t>B</a:t>
            </a:r>
            <a:r>
              <a:rPr lang="en-IN" b="1" dirty="0" smtClean="0">
                <a:solidFill>
                  <a:srgbClr val="002060"/>
                </a:solidFill>
              </a:rPr>
              <a:t>luish black </a:t>
            </a:r>
            <a:r>
              <a:rPr lang="en-IN" dirty="0" smtClean="0"/>
              <a:t>(Haemosiderin)</a:t>
            </a:r>
          </a:p>
          <a:p>
            <a:r>
              <a:rPr lang="en-IN" dirty="0" smtClean="0"/>
              <a:t>5-6 Days – </a:t>
            </a:r>
            <a:r>
              <a:rPr lang="en-IN" b="1" dirty="0" smtClean="0">
                <a:solidFill>
                  <a:srgbClr val="00B050"/>
                </a:solidFill>
              </a:rPr>
              <a:t>Greenish</a:t>
            </a:r>
            <a:r>
              <a:rPr lang="en-IN" dirty="0" smtClean="0"/>
              <a:t> (Haematoidin) </a:t>
            </a:r>
          </a:p>
          <a:p>
            <a:r>
              <a:rPr lang="en-IN" dirty="0" smtClean="0"/>
              <a:t>7-12 days – </a:t>
            </a:r>
            <a:r>
              <a:rPr lang="en-IN" b="1" dirty="0" smtClean="0">
                <a:solidFill>
                  <a:schemeClr val="accent6"/>
                </a:solidFill>
              </a:rPr>
              <a:t>Yellow</a:t>
            </a:r>
            <a:r>
              <a:rPr lang="en-IN" dirty="0" smtClean="0"/>
              <a:t> (Bilirubin)</a:t>
            </a:r>
          </a:p>
          <a:p>
            <a:r>
              <a:rPr lang="en-IN" dirty="0" smtClean="0"/>
              <a:t>2 weeks – Normal 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9994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="" xmlns:p14="http://schemas.microsoft.com/office/powerpoint/2010/main" val="205120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</p:spPr>
      </p:pic>
    </p:spTree>
    <p:extLst>
      <p:ext uri="{BB962C8B-B14F-4D97-AF65-F5344CB8AC3E}">
        <p14:creationId xmlns="" xmlns:p14="http://schemas.microsoft.com/office/powerpoint/2010/main" val="184793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III. Chemical injuries- </a:t>
            </a:r>
            <a:r>
              <a:rPr lang="en-IN" dirty="0" smtClean="0"/>
              <a:t>a) Corrosive acids    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    b) Corrosive alkalis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V. Physical injuries - </a:t>
            </a:r>
            <a:r>
              <a:rPr lang="en-IN" dirty="0" smtClean="0"/>
              <a:t>Electricity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Lightening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Radiation</a:t>
            </a:r>
          </a:p>
          <a:p>
            <a:pPr marL="0" indent="0">
              <a:buNone/>
            </a:pPr>
            <a:r>
              <a:rPr lang="en-IN" dirty="0" smtClean="0"/>
              <a:t>                                         Radioactive substances </a:t>
            </a:r>
          </a:p>
          <a:p>
            <a:pPr marL="0" indent="0">
              <a:buNone/>
            </a:pPr>
            <a:endParaRPr lang="en-IN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V. Explosions</a:t>
            </a:r>
            <a:endParaRPr lang="en-IN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83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  <p:extLst>
      <p:ext uri="{BB962C8B-B14F-4D97-AF65-F5344CB8AC3E}">
        <p14:creationId xmlns="" xmlns:p14="http://schemas.microsoft.com/office/powerpoint/2010/main" val="34965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144000" cy="6858000"/>
          </a:xfrm>
        </p:spPr>
      </p:pic>
    </p:spTree>
    <p:extLst>
      <p:ext uri="{BB962C8B-B14F-4D97-AF65-F5344CB8AC3E}">
        <p14:creationId xmlns="" xmlns:p14="http://schemas.microsoft.com/office/powerpoint/2010/main" val="50810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en-IN" sz="3600" b="1" dirty="0" smtClean="0">
                <a:solidFill>
                  <a:srgbClr val="FF0000"/>
                </a:solidFill>
              </a:rPr>
              <a:t>Differences between P.M. Staining and Bruise</a:t>
            </a:r>
            <a:endParaRPr lang="en-IN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6220042"/>
              </p:ext>
            </p:extLst>
          </p:nvPr>
        </p:nvGraphicFramePr>
        <p:xfrm>
          <a:off x="35496" y="620688"/>
          <a:ext cx="9108504" cy="624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12504"/>
              </a:tblGrid>
              <a:tr h="0">
                <a:tc>
                  <a:txBody>
                    <a:bodyPr/>
                    <a:lstStyle/>
                    <a:p>
                      <a:r>
                        <a:rPr lang="en-IN" sz="2800" dirty="0" smtClean="0">
                          <a:solidFill>
                            <a:srgbClr val="FF0000"/>
                          </a:solidFill>
                        </a:rPr>
                        <a:t>         Traits 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FF0000"/>
                          </a:solidFill>
                        </a:rPr>
                        <a:t> Post-mortem</a:t>
                      </a:r>
                      <a:r>
                        <a:rPr lang="en-IN" sz="2400" dirty="0" smtClean="0"/>
                        <a:t> </a:t>
                      </a:r>
                      <a:r>
                        <a:rPr lang="en-IN" sz="2400" dirty="0" smtClean="0">
                          <a:solidFill>
                            <a:srgbClr val="FF0000"/>
                          </a:solidFill>
                        </a:rPr>
                        <a:t>staining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dirty="0" smtClean="0">
                          <a:solidFill>
                            <a:srgbClr val="FF0000"/>
                          </a:solidFill>
                        </a:rPr>
                        <a:t>       Bruise </a:t>
                      </a:r>
                      <a:endParaRPr lang="en-IN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96055">
                <a:tc>
                  <a:txBody>
                    <a:bodyPr/>
                    <a:lstStyle/>
                    <a:p>
                      <a:r>
                        <a:rPr lang="en-IN" dirty="0" smtClean="0"/>
                        <a:t>1. Causes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Due to </a:t>
                      </a:r>
                      <a:r>
                        <a:rPr lang="en-IN" b="1" dirty="0" smtClean="0"/>
                        <a:t>dilatation</a:t>
                      </a:r>
                      <a:r>
                        <a:rPr lang="en-IN" dirty="0" smtClean="0"/>
                        <a:t> of</a:t>
                      </a:r>
                      <a:r>
                        <a:rPr lang="en-IN" baseline="0" dirty="0" smtClean="0"/>
                        <a:t> blood vessels in dermis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Due to </a:t>
                      </a:r>
                      <a:r>
                        <a:rPr lang="en-IN" b="1" dirty="0" smtClean="0"/>
                        <a:t>rupture</a:t>
                      </a:r>
                      <a:r>
                        <a:rPr lang="en-IN" dirty="0" smtClean="0"/>
                        <a:t> of blood vessels</a:t>
                      </a:r>
                      <a:endParaRPr lang="en-IN" dirty="0"/>
                    </a:p>
                  </a:txBody>
                  <a:tcPr/>
                </a:tc>
              </a:tr>
              <a:tr h="585985">
                <a:tc>
                  <a:txBody>
                    <a:bodyPr/>
                    <a:lstStyle/>
                    <a:p>
                      <a:r>
                        <a:rPr lang="en-IN" dirty="0" smtClean="0"/>
                        <a:t>2.Site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Seen on </a:t>
                      </a:r>
                      <a:r>
                        <a:rPr lang="en-IN" b="1" dirty="0" smtClean="0"/>
                        <a:t>Dependent</a:t>
                      </a:r>
                      <a:r>
                        <a:rPr lang="en-IN" dirty="0" smtClean="0"/>
                        <a:t> parts of body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 where on the body</a:t>
                      </a:r>
                      <a:endParaRPr lang="en-IN" dirty="0"/>
                    </a:p>
                  </a:txBody>
                  <a:tcPr/>
                </a:tc>
              </a:tr>
              <a:tr h="754026">
                <a:tc>
                  <a:txBody>
                    <a:bodyPr/>
                    <a:lstStyle/>
                    <a:p>
                      <a:r>
                        <a:rPr lang="en-IN" dirty="0" smtClean="0"/>
                        <a:t>3. Appearance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 elevation of the involved area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Swollen</a:t>
                      </a:r>
                      <a:r>
                        <a:rPr lang="en-IN" dirty="0" smtClean="0"/>
                        <a:t> due to extravasated blood and oedema</a:t>
                      </a:r>
                      <a:endParaRPr lang="en-IN" dirty="0"/>
                    </a:p>
                  </a:txBody>
                  <a:tcPr/>
                </a:tc>
              </a:tr>
              <a:tr h="397746">
                <a:tc>
                  <a:txBody>
                    <a:bodyPr/>
                    <a:lstStyle/>
                    <a:p>
                      <a:r>
                        <a:rPr lang="en-IN" dirty="0" smtClean="0"/>
                        <a:t>4. Epidermis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Not abraded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May be </a:t>
                      </a:r>
                      <a:r>
                        <a:rPr lang="en-IN" b="1" dirty="0" smtClean="0"/>
                        <a:t>abraded</a:t>
                      </a:r>
                      <a:endParaRPr lang="en-IN" b="1" dirty="0"/>
                    </a:p>
                  </a:txBody>
                  <a:tcPr/>
                </a:tc>
              </a:tr>
              <a:tr h="594333">
                <a:tc>
                  <a:txBody>
                    <a:bodyPr/>
                    <a:lstStyle/>
                    <a:p>
                      <a:r>
                        <a:rPr lang="en-IN" dirty="0" smtClean="0"/>
                        <a:t>5. Margins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Clearly defined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Merge</a:t>
                      </a:r>
                      <a:r>
                        <a:rPr lang="en-IN" dirty="0" smtClean="0"/>
                        <a:t> with</a:t>
                      </a:r>
                      <a:r>
                        <a:rPr lang="en-IN" baseline="0" dirty="0" smtClean="0"/>
                        <a:t> the surrounding area </a:t>
                      </a:r>
                      <a:endParaRPr lang="en-IN" dirty="0"/>
                    </a:p>
                  </a:txBody>
                  <a:tcPr/>
                </a:tc>
              </a:tr>
              <a:tr h="602325">
                <a:tc>
                  <a:txBody>
                    <a:bodyPr/>
                    <a:lstStyle/>
                    <a:p>
                      <a:r>
                        <a:rPr lang="en-IN" dirty="0" smtClean="0"/>
                        <a:t>6. Colour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Uniform bluish purple in colour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Colour changes </a:t>
                      </a:r>
                      <a:r>
                        <a:rPr lang="en-IN" dirty="0" smtClean="0"/>
                        <a:t>with the age of the injury</a:t>
                      </a:r>
                      <a:endParaRPr lang="en-IN" dirty="0"/>
                    </a:p>
                  </a:txBody>
                  <a:tcPr/>
                </a:tc>
              </a:tr>
              <a:tr h="1258389">
                <a:tc>
                  <a:txBody>
                    <a:bodyPr/>
                    <a:lstStyle/>
                    <a:p>
                      <a:r>
                        <a:rPr lang="en-IN" dirty="0" smtClean="0"/>
                        <a:t>7.On</a:t>
                      </a:r>
                      <a:r>
                        <a:rPr lang="en-IN" baseline="0" dirty="0" smtClean="0"/>
                        <a:t> </a:t>
                      </a:r>
                      <a:r>
                        <a:rPr lang="en-IN" dirty="0" smtClean="0"/>
                        <a:t> Incision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Blood is seen in</a:t>
                      </a:r>
                      <a:r>
                        <a:rPr lang="en-IN" baseline="0" dirty="0" smtClean="0"/>
                        <a:t> blood vessels, which can be easily washed away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Extravasated and clotted Blood is seen in surrounding</a:t>
                      </a:r>
                      <a:r>
                        <a:rPr lang="en-IN" baseline="0" dirty="0" smtClean="0"/>
                        <a:t> tissues ,it cannot be washed away easily</a:t>
                      </a:r>
                      <a:endParaRPr lang="en-IN" dirty="0"/>
                    </a:p>
                  </a:txBody>
                  <a:tcPr/>
                </a:tc>
              </a:tr>
              <a:tr h="696055">
                <a:tc>
                  <a:txBody>
                    <a:bodyPr/>
                    <a:lstStyle/>
                    <a:p>
                      <a:r>
                        <a:rPr lang="en-IN" dirty="0" smtClean="0"/>
                        <a:t>8. Effect of pressure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Absent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Little </a:t>
                      </a:r>
                      <a:r>
                        <a:rPr lang="en-IN" b="1" dirty="0" smtClean="0"/>
                        <a:t>lighter</a:t>
                      </a:r>
                      <a:r>
                        <a:rPr lang="en-IN" dirty="0" smtClean="0"/>
                        <a:t> over the area of pressure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95714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Autofit/>
          </a:bodyPr>
          <a:lstStyle/>
          <a:p>
            <a:r>
              <a:rPr lang="en-IN" sz="3200" b="1" dirty="0" smtClean="0">
                <a:solidFill>
                  <a:srgbClr val="FF0000"/>
                </a:solidFill>
              </a:rPr>
              <a:t>Differences between True Bruise and Artificial Bruise</a:t>
            </a:r>
            <a:endParaRPr lang="en-IN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72243062"/>
              </p:ext>
            </p:extLst>
          </p:nvPr>
        </p:nvGraphicFramePr>
        <p:xfrm>
          <a:off x="0" y="908720"/>
          <a:ext cx="9144000" cy="5289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698"/>
                <a:gridCol w="3920436"/>
                <a:gridCol w="3371866"/>
              </a:tblGrid>
              <a:tr h="532656">
                <a:tc>
                  <a:txBody>
                    <a:bodyPr/>
                    <a:lstStyle/>
                    <a:p>
                      <a:r>
                        <a:rPr lang="en-IN" sz="2400" b="0" dirty="0" smtClean="0">
                          <a:solidFill>
                            <a:srgbClr val="FF0000"/>
                          </a:solidFill>
                        </a:rPr>
                        <a:t>    Traits </a:t>
                      </a:r>
                      <a:endParaRPr lang="en-IN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rgbClr val="FF0000"/>
                          </a:solidFill>
                        </a:rPr>
                        <a:t>        Artificial</a:t>
                      </a:r>
                      <a:r>
                        <a:rPr lang="en-IN" sz="24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sz="2400" b="1" baseline="0" dirty="0" smtClean="0">
                          <a:solidFill>
                            <a:srgbClr val="FF0000"/>
                          </a:solidFill>
                        </a:rPr>
                        <a:t>bruise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2400" b="1" dirty="0" smtClean="0">
                          <a:solidFill>
                            <a:srgbClr val="FF0000"/>
                          </a:solidFill>
                        </a:rPr>
                        <a:t>      True</a:t>
                      </a:r>
                      <a:r>
                        <a:rPr lang="en-IN" sz="240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IN" sz="2400" b="1" dirty="0" smtClean="0">
                          <a:solidFill>
                            <a:srgbClr val="FF0000"/>
                          </a:solidFill>
                        </a:rPr>
                        <a:t>bruise</a:t>
                      </a:r>
                      <a:endParaRPr lang="en-IN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28804">
                <a:tc>
                  <a:txBody>
                    <a:bodyPr/>
                    <a:lstStyle/>
                    <a:p>
                      <a:r>
                        <a:rPr lang="en-IN" dirty="0" smtClean="0"/>
                        <a:t>1.Cause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Juice of Calatropis,</a:t>
                      </a:r>
                      <a:r>
                        <a:rPr lang="en-IN" baseline="0" dirty="0" smtClean="0"/>
                        <a:t> Marking nut, Plumbago rosea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Trauma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2.Site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Exposed accessible parts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Anywhere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3.Colour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Dark brown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Typical colour changes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4.shape.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Irregular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Usually round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5.Margins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Well</a:t>
                      </a:r>
                      <a:r>
                        <a:rPr lang="en-IN" baseline="0" dirty="0" smtClean="0"/>
                        <a:t> defined and regular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Diffuse and irregular, No vesicle</a:t>
                      </a:r>
                      <a:endParaRPr lang="en-IN" dirty="0"/>
                    </a:p>
                  </a:txBody>
                  <a:tcPr/>
                </a:tc>
              </a:tr>
              <a:tr h="649964">
                <a:tc>
                  <a:txBody>
                    <a:bodyPr/>
                    <a:lstStyle/>
                    <a:p>
                      <a:r>
                        <a:rPr lang="en-IN" dirty="0" smtClean="0"/>
                        <a:t>6.Redness</a:t>
                      </a:r>
                      <a:r>
                        <a:rPr lang="en-IN" baseline="0" dirty="0" smtClean="0"/>
                        <a:t> and inflammation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Seen in the surrounding</a:t>
                      </a:r>
                      <a:r>
                        <a:rPr lang="en-IN" baseline="0" dirty="0" smtClean="0"/>
                        <a:t> skin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Seen in the site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7.Contents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Acrid serum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Extravasated blood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8.Itching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Present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Absent 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9.Vesicles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May be seen on the fingertips</a:t>
                      </a:r>
                      <a:r>
                        <a:rPr lang="en-IN" baseline="0" dirty="0" smtClean="0"/>
                        <a:t>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Absent</a:t>
                      </a:r>
                      <a:endParaRPr lang="en-IN" dirty="0"/>
                    </a:p>
                  </a:txBody>
                  <a:tcPr/>
                </a:tc>
              </a:tr>
              <a:tr h="422244">
                <a:tc>
                  <a:txBody>
                    <a:bodyPr/>
                    <a:lstStyle/>
                    <a:p>
                      <a:r>
                        <a:rPr lang="en-IN" dirty="0" smtClean="0"/>
                        <a:t>10.Chemical tests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Positive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Negative </a:t>
                      </a:r>
                      <a:endParaRPr lang="en-IN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352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r>
              <a:rPr lang="en-IN" sz="6000" b="1" dirty="0" smtClean="0">
                <a:solidFill>
                  <a:srgbClr val="FF0000"/>
                </a:solidFill>
              </a:rPr>
              <a:t>Medico legal importance </a:t>
            </a:r>
            <a:endParaRPr lang="en-IN" sz="60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1. Patterned bruises may indicate the </a:t>
            </a:r>
            <a:r>
              <a:rPr lang="en-IN" altLang="en-US" b="1" dirty="0" smtClean="0">
                <a:solidFill>
                  <a:schemeClr val="hlink"/>
                </a:solidFill>
              </a:rPr>
              <a:t>weapon</a:t>
            </a:r>
            <a:r>
              <a:rPr lang="en-IN" altLang="en-US" dirty="0" smtClean="0"/>
              <a:t> </a:t>
            </a:r>
            <a:r>
              <a:rPr lang="en-IN" dirty="0" smtClean="0"/>
              <a:t>causing them</a:t>
            </a:r>
          </a:p>
          <a:p>
            <a:pPr>
              <a:buNone/>
            </a:pPr>
            <a:r>
              <a:rPr lang="en-IN" dirty="0" smtClean="0"/>
              <a:t>2. Colour changes can indicate the </a:t>
            </a:r>
            <a:r>
              <a:rPr lang="en-IN" altLang="en-US" b="1" dirty="0" smtClean="0">
                <a:solidFill>
                  <a:schemeClr val="hlink"/>
                </a:solidFill>
              </a:rPr>
              <a:t>age</a:t>
            </a:r>
            <a:r>
              <a:rPr lang="en-IN" altLang="en-US" dirty="0" smtClean="0"/>
              <a:t> </a:t>
            </a:r>
            <a:r>
              <a:rPr lang="en-IN" dirty="0" smtClean="0"/>
              <a:t>of the bruises</a:t>
            </a:r>
          </a:p>
          <a:p>
            <a:pPr>
              <a:buNone/>
            </a:pPr>
            <a:r>
              <a:rPr lang="en-IN" dirty="0" smtClean="0"/>
              <a:t>3. Distribution of bruises can indicate the </a:t>
            </a:r>
            <a:r>
              <a:rPr lang="en-IN" altLang="en-US" b="1" dirty="0" smtClean="0">
                <a:solidFill>
                  <a:schemeClr val="hlink"/>
                </a:solidFill>
              </a:rPr>
              <a:t>character </a:t>
            </a:r>
            <a:r>
              <a:rPr lang="en-IN" dirty="0" smtClean="0"/>
              <a:t>and </a:t>
            </a:r>
            <a:r>
              <a:rPr lang="en-IN" altLang="en-US" b="1" dirty="0" smtClean="0">
                <a:solidFill>
                  <a:schemeClr val="hlink"/>
                </a:solidFill>
              </a:rPr>
              <a:t>manner </a:t>
            </a:r>
            <a:r>
              <a:rPr lang="en-IN" dirty="0" smtClean="0"/>
              <a:t>of injury</a:t>
            </a:r>
          </a:p>
          <a:p>
            <a:r>
              <a:rPr lang="en-IN" dirty="0" smtClean="0"/>
              <a:t>e.g. - In throttling, the bruises and nail marks are   	   present on the neck</a:t>
            </a:r>
          </a:p>
          <a:p>
            <a:pPr>
              <a:buNone/>
            </a:pPr>
            <a:r>
              <a:rPr lang="en-IN" dirty="0" smtClean="0"/>
              <a:t>           - In rape victim, bruises are present on inner   	   aspect of thigh and genitalia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4250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 smtClean="0"/>
              <a:t>  </a:t>
            </a:r>
          </a:p>
          <a:p>
            <a:pPr marL="0" indent="0" algn="just">
              <a:buNone/>
            </a:pPr>
            <a:r>
              <a:rPr lang="en-IN" dirty="0" smtClean="0"/>
              <a:t>     Bruises are of </a:t>
            </a:r>
            <a:r>
              <a:rPr lang="en-IN" altLang="en-US" b="1" dirty="0" smtClean="0">
                <a:solidFill>
                  <a:schemeClr val="hlink"/>
                </a:solidFill>
              </a:rPr>
              <a:t>less</a:t>
            </a:r>
            <a:r>
              <a:rPr lang="en-IN" altLang="en-US" dirty="0" smtClean="0">
                <a:solidFill>
                  <a:schemeClr val="hlink"/>
                </a:solidFill>
              </a:rPr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value</a:t>
            </a:r>
            <a:r>
              <a:rPr lang="en-IN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IN" dirty="0" smtClean="0"/>
              <a:t>than abrasion because of      </a:t>
            </a:r>
          </a:p>
          <a:p>
            <a:pPr marL="0" indent="0" algn="just">
              <a:buNone/>
            </a:pPr>
            <a:r>
              <a:rPr lang="en-IN" dirty="0" smtClean="0"/>
              <a:t>     the following reasons :</a:t>
            </a:r>
          </a:p>
          <a:p>
            <a:pPr marL="514350" indent="-514350" algn="just">
              <a:buAutoNum type="arabicPeriod"/>
            </a:pPr>
            <a:r>
              <a:rPr lang="en-IN" dirty="0" smtClean="0"/>
              <a:t>Size of the bruise </a:t>
            </a:r>
            <a:r>
              <a:rPr lang="en-IN" b="1" dirty="0" smtClean="0"/>
              <a:t>may not correspond </a:t>
            </a:r>
            <a:r>
              <a:rPr lang="en-IN" dirty="0" smtClean="0"/>
              <a:t>to that of  weapon</a:t>
            </a:r>
          </a:p>
          <a:p>
            <a:pPr algn="just">
              <a:buNone/>
            </a:pPr>
            <a:r>
              <a:rPr lang="en-IN" dirty="0" smtClean="0"/>
              <a:t>2.  They may become </a:t>
            </a:r>
            <a:r>
              <a:rPr lang="en-IN" b="1" dirty="0" smtClean="0"/>
              <a:t>visible several hours after </a:t>
            </a:r>
            <a:r>
              <a:rPr lang="en-IN" dirty="0" smtClean="0"/>
              <a:t>the    </a:t>
            </a:r>
          </a:p>
          <a:p>
            <a:pPr algn="just">
              <a:buNone/>
            </a:pPr>
            <a:r>
              <a:rPr lang="en-IN" dirty="0" smtClean="0"/>
              <a:t>      injury</a:t>
            </a:r>
          </a:p>
          <a:p>
            <a:pPr algn="just">
              <a:buNone/>
            </a:pPr>
            <a:r>
              <a:rPr lang="en-IN" dirty="0" smtClean="0"/>
              <a:t>3.  They may appear </a:t>
            </a:r>
            <a:r>
              <a:rPr lang="en-IN" b="1" dirty="0" smtClean="0"/>
              <a:t>away from the site of impact</a:t>
            </a:r>
          </a:p>
          <a:p>
            <a:pPr algn="just">
              <a:buNone/>
            </a:pPr>
            <a:r>
              <a:rPr lang="en-IN" dirty="0" smtClean="0"/>
              <a:t>4.  They </a:t>
            </a:r>
            <a:r>
              <a:rPr lang="en-IN" b="1" dirty="0" smtClean="0"/>
              <a:t>do not indicate the direction </a:t>
            </a:r>
            <a:r>
              <a:rPr lang="en-IN" dirty="0" smtClean="0"/>
              <a:t>of impact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68961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800" b="1" dirty="0" smtClean="0">
                <a:solidFill>
                  <a:srgbClr val="FF0000"/>
                </a:solidFill>
              </a:rPr>
              <a:t>              Complications</a:t>
            </a:r>
            <a:r>
              <a:rPr lang="en-IN" sz="4800" dirty="0" smtClean="0"/>
              <a:t> </a:t>
            </a:r>
            <a:endParaRPr lang="en-IN" dirty="0" smtClean="0"/>
          </a:p>
          <a:p>
            <a:pPr>
              <a:buNone/>
            </a:pPr>
            <a:r>
              <a:rPr lang="en-IN" dirty="0" smtClean="0"/>
              <a:t>1. A contusion may contain 20-30 ml blood. Multiple contusion can cause</a:t>
            </a:r>
            <a:r>
              <a:rPr lang="en-IN" altLang="en-US" b="1" dirty="0" smtClean="0">
                <a:solidFill>
                  <a:schemeClr val="hlink"/>
                </a:solidFill>
              </a:rPr>
              <a:t> death</a:t>
            </a:r>
            <a:r>
              <a:rPr lang="en-IN" altLang="en-US" b="1" dirty="0" smtClean="0"/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due</a:t>
            </a:r>
            <a:r>
              <a:rPr lang="en-IN" altLang="en-US" b="1" dirty="0" smtClean="0"/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to</a:t>
            </a:r>
            <a:r>
              <a:rPr lang="en-IN" altLang="en-US" b="1" dirty="0" smtClean="0"/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shock</a:t>
            </a:r>
            <a:r>
              <a:rPr lang="en-IN" dirty="0" smtClean="0"/>
              <a:t> and internal haemorrhage</a:t>
            </a:r>
            <a:r>
              <a:rPr lang="en-IN" b="1" dirty="0" smtClean="0"/>
              <a:t>.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2. </a:t>
            </a:r>
            <a:r>
              <a:rPr lang="en-IN" altLang="en-US" b="1" dirty="0" smtClean="0">
                <a:solidFill>
                  <a:schemeClr val="hlink"/>
                </a:solidFill>
              </a:rPr>
              <a:t>Gangrene</a:t>
            </a:r>
            <a:r>
              <a:rPr lang="en-IN" altLang="en-US" dirty="0" smtClean="0"/>
              <a:t> </a:t>
            </a:r>
            <a:r>
              <a:rPr lang="en-IN" dirty="0" smtClean="0"/>
              <a:t>and death of tissue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3. Pooled blood serves as the </a:t>
            </a:r>
            <a:r>
              <a:rPr lang="en-IN" altLang="en-US" b="1" dirty="0" smtClean="0">
                <a:solidFill>
                  <a:schemeClr val="hlink"/>
                </a:solidFill>
              </a:rPr>
              <a:t>reservoir</a:t>
            </a:r>
            <a:r>
              <a:rPr lang="en-IN" altLang="en-US" b="1" dirty="0" smtClean="0"/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of</a:t>
            </a:r>
            <a:r>
              <a:rPr lang="en-IN" altLang="en-US" b="1" dirty="0" smtClean="0"/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infection</a:t>
            </a:r>
            <a:r>
              <a:rPr lang="en-IN" altLang="en-US" b="1" dirty="0" smtClean="0"/>
              <a:t> </a:t>
            </a:r>
            <a:r>
              <a:rPr lang="en-IN" dirty="0" smtClean="0"/>
              <a:t>like clostridium bacteria.</a:t>
            </a:r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4. </a:t>
            </a:r>
            <a:r>
              <a:rPr lang="en-IN" altLang="en-US" b="1" dirty="0" smtClean="0">
                <a:solidFill>
                  <a:schemeClr val="hlink"/>
                </a:solidFill>
              </a:rPr>
              <a:t>Pulmonary</a:t>
            </a:r>
            <a:r>
              <a:rPr lang="en-IN" altLang="en-US" b="1" dirty="0" smtClean="0"/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fat</a:t>
            </a:r>
            <a:r>
              <a:rPr lang="en-IN" altLang="en-US" b="1" dirty="0" smtClean="0"/>
              <a:t> </a:t>
            </a:r>
            <a:r>
              <a:rPr lang="en-IN" altLang="en-US" b="1" dirty="0" smtClean="0">
                <a:solidFill>
                  <a:schemeClr val="hlink"/>
                </a:solidFill>
              </a:rPr>
              <a:t>embolism</a:t>
            </a:r>
            <a:r>
              <a:rPr lang="en-IN" altLang="en-US" b="1" dirty="0" smtClean="0"/>
              <a:t> </a:t>
            </a:r>
            <a:r>
              <a:rPr lang="en-IN" dirty="0" smtClean="0"/>
              <a:t>in rare cases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049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5600" b="1" dirty="0" smtClean="0">
                <a:solidFill>
                  <a:srgbClr val="FF0000"/>
                </a:solidFill>
              </a:rPr>
              <a:t>Circumstances </a:t>
            </a:r>
            <a:r>
              <a:rPr lang="en-IN" sz="5600" b="1" dirty="0">
                <a:solidFill>
                  <a:srgbClr val="FF0000"/>
                </a:solidFill>
              </a:rPr>
              <a:t>of injuries </a:t>
            </a:r>
            <a:r>
              <a:rPr lang="en-IN" dirty="0" smtClean="0"/>
              <a:t> </a:t>
            </a:r>
          </a:p>
          <a:p>
            <a:pPr marL="0" indent="0" algn="just">
              <a:buNone/>
            </a:pPr>
            <a:r>
              <a:rPr lang="en-IN" dirty="0" smtClean="0"/>
              <a:t>1. </a:t>
            </a:r>
            <a:r>
              <a:rPr lang="en-IN" b="1" dirty="0" smtClean="0"/>
              <a:t>Accidental</a:t>
            </a:r>
            <a:r>
              <a:rPr lang="en-IN" dirty="0" smtClean="0"/>
              <a:t> bruises are most common</a:t>
            </a:r>
          </a:p>
          <a:p>
            <a:pPr marL="0" indent="0" algn="just">
              <a:buNone/>
            </a:pPr>
            <a:r>
              <a:rPr lang="en-IN" dirty="0" smtClean="0"/>
              <a:t>2. </a:t>
            </a:r>
            <a:r>
              <a:rPr lang="en-IN" b="1" dirty="0" smtClean="0"/>
              <a:t>Self inflicted </a:t>
            </a:r>
            <a:r>
              <a:rPr lang="en-IN" dirty="0" smtClean="0"/>
              <a:t>bruise are rare and are  seen over the     </a:t>
            </a:r>
          </a:p>
          <a:p>
            <a:pPr marL="0" indent="0" algn="just">
              <a:buNone/>
            </a:pPr>
            <a:r>
              <a:rPr lang="en-IN" b="1" dirty="0" smtClean="0"/>
              <a:t>    accessible</a:t>
            </a:r>
            <a:r>
              <a:rPr lang="en-IN" dirty="0" smtClean="0"/>
              <a:t> parts of body.</a:t>
            </a:r>
          </a:p>
          <a:p>
            <a:pPr marL="0" indent="0" algn="just">
              <a:buNone/>
            </a:pPr>
            <a:r>
              <a:rPr lang="en-IN" dirty="0" smtClean="0"/>
              <a:t>3. </a:t>
            </a:r>
            <a:r>
              <a:rPr lang="en-IN" b="1" dirty="0" smtClean="0"/>
              <a:t>Homicidal</a:t>
            </a:r>
            <a:r>
              <a:rPr lang="en-IN" dirty="0" smtClean="0"/>
              <a:t>  bruises may be seen on </a:t>
            </a:r>
            <a:r>
              <a:rPr lang="en-IN" b="1" dirty="0" smtClean="0"/>
              <a:t>any part </a:t>
            </a:r>
            <a:r>
              <a:rPr lang="en-IN" dirty="0" smtClean="0"/>
              <a:t>of the </a:t>
            </a:r>
          </a:p>
          <a:p>
            <a:pPr marL="0" indent="0" algn="just">
              <a:buNone/>
            </a:pPr>
            <a:r>
              <a:rPr lang="en-IN" dirty="0" smtClean="0"/>
              <a:t>    body</a:t>
            </a:r>
          </a:p>
          <a:p>
            <a:pPr marL="0" indent="0" algn="just">
              <a:buNone/>
            </a:pPr>
            <a:r>
              <a:rPr lang="en-IN" dirty="0" smtClean="0"/>
              <a:t>4. </a:t>
            </a:r>
            <a:r>
              <a:rPr lang="en-IN" b="1" dirty="0" smtClean="0"/>
              <a:t>Multiple</a:t>
            </a:r>
            <a:r>
              <a:rPr lang="en-IN" dirty="0" smtClean="0"/>
              <a:t> contusions from small trauma are seen in  </a:t>
            </a:r>
          </a:p>
          <a:p>
            <a:pPr marL="0" indent="0" algn="just">
              <a:buNone/>
            </a:pPr>
            <a:r>
              <a:rPr lang="en-IN" b="1" dirty="0" smtClean="0"/>
              <a:t>    alcoholics</a:t>
            </a:r>
          </a:p>
          <a:p>
            <a:pPr marL="0" indent="0" algn="just">
              <a:buNone/>
            </a:pPr>
            <a:r>
              <a:rPr lang="en-IN" dirty="0" smtClean="0"/>
              <a:t>5. Presence of mud, sand, grease or oil indicate the </a:t>
            </a:r>
          </a:p>
          <a:p>
            <a:pPr marL="0" indent="0" algn="just">
              <a:buNone/>
            </a:pPr>
            <a:r>
              <a:rPr lang="en-IN" b="1" dirty="0" smtClean="0"/>
              <a:t>     manner</a:t>
            </a:r>
            <a:r>
              <a:rPr lang="en-IN" dirty="0" smtClean="0"/>
              <a:t> of death.</a:t>
            </a:r>
          </a:p>
          <a:p>
            <a:pPr marL="0" indent="0" algn="just">
              <a:buNone/>
            </a:pPr>
            <a:r>
              <a:rPr lang="en-IN" dirty="0" smtClean="0"/>
              <a:t>6. It is not possible to differentiate an injury caused by </a:t>
            </a:r>
          </a:p>
          <a:p>
            <a:pPr marL="0" indent="0" algn="just">
              <a:buNone/>
            </a:pPr>
            <a:r>
              <a:rPr lang="en-IN" dirty="0" smtClean="0"/>
              <a:t>    fist or weapon or fall </a:t>
            </a:r>
          </a:p>
        </p:txBody>
      </p:sp>
    </p:spTree>
    <p:extLst>
      <p:ext uri="{BB962C8B-B14F-4D97-AF65-F5344CB8AC3E}">
        <p14:creationId xmlns="" xmlns:p14="http://schemas.microsoft.com/office/powerpoint/2010/main" val="201237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13800" b="1" dirty="0" smtClean="0">
                <a:solidFill>
                  <a:srgbClr val="FF0000"/>
                </a:solidFill>
              </a:rPr>
              <a:t>Questions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13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5" y="1052513"/>
            <a:ext cx="903605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400" dirty="0" smtClean="0"/>
              <a:t>1. Pressure abrasion is caused by: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Violent impact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Rupture of superficial layer of skin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Caused by scrapping of skin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Crushing of superficial layer of skin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en-IN" sz="4000" b="1" i="1" dirty="0" smtClean="0">
                <a:solidFill>
                  <a:srgbClr val="FF0000"/>
                </a:solidFill>
              </a:rPr>
              <a:t>   </a:t>
            </a:r>
            <a:r>
              <a:rPr lang="en-IN" sz="4000" b="1" dirty="0" smtClean="0">
                <a:solidFill>
                  <a:srgbClr val="FF0000"/>
                </a:solidFill>
              </a:rPr>
              <a:t>General Principles</a:t>
            </a:r>
            <a:r>
              <a:rPr lang="en-IN" dirty="0" smtClean="0"/>
              <a:t> </a:t>
            </a:r>
          </a:p>
          <a:p>
            <a:pPr algn="just"/>
            <a:endParaRPr lang="en-IN" dirty="0" smtClean="0"/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The wound is caused by the mechanical force of :</a:t>
            </a:r>
          </a:p>
          <a:p>
            <a:pPr marL="0" indent="0" algn="just">
              <a:buNone/>
            </a:pPr>
            <a:r>
              <a:rPr lang="en-IN" dirty="0" smtClean="0"/>
              <a:t>    either the </a:t>
            </a:r>
            <a:r>
              <a:rPr lang="en-IN" b="1" dirty="0" smtClean="0"/>
              <a:t>movement</a:t>
            </a:r>
            <a:r>
              <a:rPr lang="en-IN" dirty="0" smtClean="0"/>
              <a:t> of body itself (counterforce </a:t>
            </a:r>
          </a:p>
          <a:p>
            <a:pPr marL="0" indent="0" algn="just">
              <a:buNone/>
            </a:pPr>
            <a:r>
              <a:rPr lang="en-IN" dirty="0" smtClean="0"/>
              <a:t>    is </a:t>
            </a:r>
            <a:r>
              <a:rPr lang="en-IN" b="1" dirty="0"/>
              <a:t>rigidity</a:t>
            </a:r>
            <a:r>
              <a:rPr lang="en-IN" dirty="0"/>
              <a:t> of stationary object</a:t>
            </a:r>
            <a:r>
              <a:rPr lang="en-IN" dirty="0" smtClean="0"/>
              <a:t>)</a:t>
            </a:r>
          </a:p>
          <a:p>
            <a:pPr marL="0" indent="0" algn="just">
              <a:buNone/>
            </a:pPr>
            <a:r>
              <a:rPr lang="en-IN" dirty="0" smtClean="0"/>
              <a:t>                                	or</a:t>
            </a:r>
          </a:p>
          <a:p>
            <a:pPr marL="0" indent="0" algn="just">
              <a:buNone/>
            </a:pPr>
            <a:r>
              <a:rPr lang="en-IN" dirty="0" smtClean="0"/>
              <a:t>    a </a:t>
            </a:r>
            <a:r>
              <a:rPr lang="en-IN" b="1" dirty="0" smtClean="0"/>
              <a:t>moving</a:t>
            </a:r>
            <a:r>
              <a:rPr lang="en-IN" dirty="0" smtClean="0"/>
              <a:t> </a:t>
            </a:r>
            <a:r>
              <a:rPr lang="en-IN" b="1" dirty="0" smtClean="0"/>
              <a:t>weapon</a:t>
            </a:r>
            <a:r>
              <a:rPr lang="en-IN" dirty="0" smtClean="0"/>
              <a:t> (counter force is </a:t>
            </a:r>
            <a:r>
              <a:rPr lang="en-IN" b="1" dirty="0" smtClean="0"/>
              <a:t>inertia</a:t>
            </a:r>
            <a:r>
              <a:rPr lang="en-IN" dirty="0" smtClean="0"/>
              <a:t> of body)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A combination of these two events is seen in most cases.</a:t>
            </a:r>
          </a:p>
          <a:p>
            <a:pPr algn="just">
              <a:buFont typeface="Wingdings" pitchFamily="2" charset="2"/>
              <a:buChar char="Ø"/>
            </a:pPr>
            <a:r>
              <a:rPr lang="en-IN" dirty="0" smtClean="0"/>
              <a:t>Impact between force and counter force (transfer of energy)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5750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3600" dirty="0" smtClean="0"/>
              <a:t>2. Greenish colouration in contusion is due   to: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3600" dirty="0" smtClean="0"/>
              <a:t>Hemosiderin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3600" dirty="0" smtClean="0"/>
              <a:t>Hematoidin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3600" dirty="0" smtClean="0"/>
              <a:t>Bilirubin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3600" dirty="0" smtClean="0"/>
              <a:t>Biliverdin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3600" dirty="0" smtClean="0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5492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400" dirty="0" smtClean="0"/>
              <a:t>3. Friction burn is due to: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Friction injury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Electrical injury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Fire arm injury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Thermal injury</a:t>
            </a: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47625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400" dirty="0" smtClean="0"/>
              <a:t>4. Abrasion completely heals in     	_____ days.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1day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3days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7days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10days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5492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000" dirty="0" smtClean="0"/>
              <a:t>5. A contusion can be differentiated from post-mortem staining by: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smtClean="0"/>
              <a:t>Diaphanous test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err="1" smtClean="0"/>
              <a:t>Gettler’s</a:t>
            </a:r>
            <a:r>
              <a:rPr lang="en-IN" sz="4000" dirty="0" smtClean="0"/>
              <a:t> test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err="1" smtClean="0"/>
              <a:t>Icard</a:t>
            </a:r>
            <a:r>
              <a:rPr lang="en-IN" sz="4000" dirty="0" smtClean="0"/>
              <a:t> test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smtClean="0"/>
              <a:t>Incision test</a:t>
            </a: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400" dirty="0" smtClean="0"/>
              <a:t>6. Black eye is 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An injury to eye ball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An injury to cornea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Contusion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Black pigmentation of eyelids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0525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800" dirty="0" smtClean="0"/>
              <a:t>7. Brush burn is due to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 smtClean="0"/>
              <a:t>Burn by dry heat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 smtClean="0"/>
              <a:t>Burn by wet heat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 smtClean="0"/>
              <a:t>Burn by electric heat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 smtClean="0"/>
              <a:t>Abrasion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800" dirty="0" smtClean="0"/>
              <a:t>8. Contusion is caused by 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 smtClean="0"/>
              <a:t>    Sharp edged weapon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/>
              <a:t> </a:t>
            </a:r>
            <a:r>
              <a:rPr lang="en-IN" sz="4800" dirty="0" smtClean="0"/>
              <a:t>   Blunt force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 smtClean="0"/>
              <a:t>    Pointed weapon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800" dirty="0" smtClean="0"/>
              <a:t>    Knife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088" y="9810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400" dirty="0" smtClean="0"/>
              <a:t>9. Graze is a type of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Bruise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Abrasion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Incised wound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400" dirty="0" smtClean="0"/>
              <a:t>Punctured wound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9810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IN" sz="4000" dirty="0" smtClean="0"/>
              <a:t>10. Contusion produced immediately after death, does not show: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smtClean="0"/>
              <a:t>Extravasation of blood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smtClean="0"/>
              <a:t>Damage of epithelium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smtClean="0"/>
              <a:t>Coagulation of tissues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IN" sz="4000" dirty="0" smtClean="0"/>
              <a:t>All of the above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IN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idx="1"/>
          </p:nvPr>
        </p:nvSpPr>
        <p:spPr>
          <a:xfrm>
            <a:off x="468313" y="2492375"/>
            <a:ext cx="8229600" cy="3662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IN" altLang="en-US" sz="7200" dirty="0" smtClean="0">
                <a:solidFill>
                  <a:srgbClr val="0070C0"/>
                </a:solidFill>
                <a:latin typeface="AR BERKLEY" pitchFamily="2" charset="0"/>
              </a:rPr>
              <a:t>    </a:t>
            </a:r>
            <a:r>
              <a:rPr lang="en-IN" altLang="en-US" sz="9600" dirty="0" smtClean="0">
                <a:solidFill>
                  <a:srgbClr val="0070C0"/>
                </a:solidFill>
                <a:latin typeface="AR BERKLEY" pitchFamily="2" charset="0"/>
              </a:rPr>
              <a:t>Thank</a:t>
            </a:r>
            <a:r>
              <a:rPr lang="en-IN" altLang="en-US" sz="9600" dirty="0" smtClean="0">
                <a:solidFill>
                  <a:srgbClr val="FF0000"/>
                </a:solidFill>
                <a:latin typeface="AR BERKLEY" pitchFamily="2" charset="0"/>
              </a:rPr>
              <a:t> </a:t>
            </a:r>
            <a:r>
              <a:rPr lang="en-IN" altLang="en-US" sz="9600" dirty="0" smtClean="0">
                <a:solidFill>
                  <a:srgbClr val="0070C0"/>
                </a:solidFill>
                <a:latin typeface="AR BERKLEY" pitchFamily="2" charset="0"/>
              </a:rPr>
              <a:t>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12" y="260648"/>
            <a:ext cx="9398248" cy="6311624"/>
          </a:xfrm>
        </p:spPr>
        <p:txBody>
          <a:bodyPr>
            <a:normAutofit fontScale="25000" lnSpcReduction="20000"/>
          </a:bodyPr>
          <a:lstStyle/>
          <a:p>
            <a:endParaRPr lang="en-IN" sz="2800" b="1" dirty="0" smtClean="0"/>
          </a:p>
          <a:p>
            <a:endParaRPr lang="en-IN" sz="2800" b="1" dirty="0" smtClean="0"/>
          </a:p>
          <a:p>
            <a:pPr>
              <a:buFont typeface="Wingdings" pitchFamily="2" charset="2"/>
              <a:buChar char="Ø"/>
            </a:pPr>
            <a:r>
              <a:rPr lang="en-IN" sz="12800" b="1" dirty="0" smtClean="0"/>
              <a:t>Tissues</a:t>
            </a:r>
            <a:r>
              <a:rPr lang="en-IN" sz="12800" dirty="0" smtClean="0"/>
              <a:t> vary in their solidity, fluidity, density and elasticity.</a:t>
            </a:r>
          </a:p>
          <a:p>
            <a:pPr>
              <a:buFont typeface="Wingdings" pitchFamily="2" charset="2"/>
              <a:buChar char="Ø"/>
            </a:pPr>
            <a:endParaRPr lang="en-IN" sz="12800" dirty="0" smtClean="0"/>
          </a:p>
          <a:p>
            <a:pPr>
              <a:buFont typeface="Wingdings" pitchFamily="2" charset="2"/>
              <a:buChar char="Ø"/>
            </a:pPr>
            <a:r>
              <a:rPr lang="en-IN" sz="12800" b="1" dirty="0" smtClean="0"/>
              <a:t>Energy</a:t>
            </a:r>
            <a:r>
              <a:rPr lang="en-IN" sz="12800" dirty="0" smtClean="0"/>
              <a:t> is spent in - moving of body</a:t>
            </a:r>
          </a:p>
          <a:p>
            <a:pPr marL="0" indent="0">
              <a:buNone/>
            </a:pPr>
            <a:r>
              <a:rPr lang="en-IN" sz="12800" dirty="0" smtClean="0"/>
              <a:t>                                     - compression or traction</a:t>
            </a:r>
          </a:p>
          <a:p>
            <a:pPr marL="0" indent="0">
              <a:buNone/>
            </a:pPr>
            <a:r>
              <a:rPr lang="en-IN" sz="12800" dirty="0"/>
              <a:t> </a:t>
            </a:r>
            <a:r>
              <a:rPr lang="en-IN" sz="12800" dirty="0" smtClean="0"/>
              <a:t>                                    - displacement &amp; deformation  </a:t>
            </a:r>
          </a:p>
          <a:p>
            <a:pPr marL="0" indent="0">
              <a:buNone/>
            </a:pPr>
            <a:r>
              <a:rPr lang="en-IN" sz="12800" dirty="0"/>
              <a:t> </a:t>
            </a:r>
            <a:r>
              <a:rPr lang="en-IN" sz="12800" dirty="0" smtClean="0"/>
              <a:t>                                    - elongation of tissues</a:t>
            </a:r>
          </a:p>
          <a:p>
            <a:pPr marL="0" indent="0">
              <a:buNone/>
            </a:pPr>
            <a:r>
              <a:rPr lang="en-IN" sz="12800" dirty="0" smtClean="0"/>
              <a:t>                                     - bending, torsion or shearing.</a:t>
            </a:r>
          </a:p>
          <a:p>
            <a:pPr marL="0" indent="0">
              <a:buNone/>
            </a:pPr>
            <a:endParaRPr lang="en-IN" sz="12800" dirty="0" smtClean="0"/>
          </a:p>
          <a:p>
            <a:pPr marL="0" indent="0">
              <a:buFont typeface="Wingdings" pitchFamily="2" charset="2"/>
              <a:buChar char="Ø"/>
            </a:pPr>
            <a:r>
              <a:rPr lang="en-IN" sz="12800" dirty="0" smtClean="0"/>
              <a:t> </a:t>
            </a:r>
            <a:r>
              <a:rPr lang="en-IN" sz="12800" b="1" dirty="0" smtClean="0"/>
              <a:t>Shear</a:t>
            </a:r>
            <a:r>
              <a:rPr lang="en-IN" sz="12800" dirty="0" smtClean="0"/>
              <a:t> </a:t>
            </a:r>
            <a:r>
              <a:rPr lang="en-IN" sz="12800" b="1" dirty="0" smtClean="0"/>
              <a:t>strain -</a:t>
            </a:r>
            <a:r>
              <a:rPr lang="en-IN" sz="12800" dirty="0" smtClean="0"/>
              <a:t> is parallel to plane of contact</a:t>
            </a:r>
          </a:p>
          <a:p>
            <a:pPr marL="0" indent="0">
              <a:buNone/>
            </a:pPr>
            <a:r>
              <a:rPr lang="en-IN" sz="12800" dirty="0"/>
              <a:t> </a:t>
            </a:r>
            <a:r>
              <a:rPr lang="en-IN" sz="12800" dirty="0" smtClean="0"/>
              <a:t>                          - rupture occurs when cohesiveness is        </a:t>
            </a:r>
          </a:p>
          <a:p>
            <a:pPr marL="0" indent="0">
              <a:buNone/>
            </a:pPr>
            <a:r>
              <a:rPr lang="en-IN" sz="12800" dirty="0" smtClean="0"/>
              <a:t>                             exceeded        							</a:t>
            </a:r>
            <a:endParaRPr lang="en-IN" sz="12800" dirty="0"/>
          </a:p>
          <a:p>
            <a:pPr marL="0" indent="0">
              <a:buNone/>
            </a:pPr>
            <a:r>
              <a:rPr lang="en-IN" sz="12800" dirty="0" smtClean="0"/>
              <a:t>            							</a:t>
            </a:r>
            <a:endParaRPr lang="en-IN" sz="12800" dirty="0"/>
          </a:p>
        </p:txBody>
      </p:sp>
    </p:spTree>
    <p:extLst>
      <p:ext uri="{BB962C8B-B14F-4D97-AF65-F5344CB8AC3E}">
        <p14:creationId xmlns="" xmlns:p14="http://schemas.microsoft.com/office/powerpoint/2010/main" val="42287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4400" b="1" dirty="0" smtClean="0">
                <a:solidFill>
                  <a:srgbClr val="FF0000"/>
                </a:solidFill>
              </a:rPr>
              <a:t>Factors affecting Mechanical Injuries: </a:t>
            </a:r>
            <a:endParaRPr lang="en-IN" sz="4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    1. Amount of energy discharged </a:t>
            </a:r>
          </a:p>
          <a:p>
            <a:pPr marL="0" indent="0">
              <a:buNone/>
            </a:pPr>
            <a:r>
              <a:rPr lang="en-IN" dirty="0" smtClean="0"/>
              <a:t>          K.E. = ½mv²</a:t>
            </a:r>
          </a:p>
          <a:p>
            <a:pPr marL="0" indent="0">
              <a:buNone/>
            </a:pPr>
            <a:r>
              <a:rPr lang="en-IN" dirty="0" smtClean="0"/>
              <a:t>          It means velocity has more influence as      	compared to mass of the object</a:t>
            </a:r>
          </a:p>
          <a:p>
            <a:pPr marL="0" indent="0">
              <a:buNone/>
            </a:pPr>
            <a:r>
              <a:rPr lang="en-IN" sz="3600" b="1" dirty="0" smtClean="0">
                <a:solidFill>
                  <a:srgbClr val="002060"/>
                </a:solidFill>
              </a:rPr>
              <a:t>    2. Time  </a:t>
            </a:r>
          </a:p>
          <a:p>
            <a:pPr marL="0" indent="0">
              <a:buNone/>
            </a:pPr>
            <a:r>
              <a:rPr lang="en-IN" dirty="0" smtClean="0"/>
              <a:t>           Shorter the time period required to transfer the      	energy, greater the likelihood of the damage </a:t>
            </a:r>
          </a:p>
          <a:p>
            <a:pPr>
              <a:buNone/>
            </a:pPr>
            <a:r>
              <a:rPr lang="en-IN" sz="3900" b="1" dirty="0" smtClean="0">
                <a:solidFill>
                  <a:srgbClr val="002060"/>
                </a:solidFill>
              </a:rPr>
              <a:t>    </a:t>
            </a:r>
            <a:r>
              <a:rPr lang="en-IN" sz="3600" b="1" dirty="0" smtClean="0">
                <a:solidFill>
                  <a:srgbClr val="002060"/>
                </a:solidFill>
              </a:rPr>
              <a:t>3. Area of transfer</a:t>
            </a:r>
          </a:p>
          <a:p>
            <a:pPr marL="0" indent="0">
              <a:buNone/>
            </a:pPr>
            <a:r>
              <a:rPr lang="en-IN" b="1" dirty="0">
                <a:solidFill>
                  <a:srgbClr val="002060"/>
                </a:solidFill>
              </a:rPr>
              <a:t> </a:t>
            </a:r>
            <a:r>
              <a:rPr lang="en-IN" b="1" dirty="0" smtClean="0">
                <a:solidFill>
                  <a:srgbClr val="002060"/>
                </a:solidFill>
              </a:rPr>
              <a:t>        </a:t>
            </a:r>
            <a:r>
              <a:rPr lang="en-IN" dirty="0" smtClean="0"/>
              <a:t>Smaller the area, greater the damage</a:t>
            </a:r>
          </a:p>
        </p:txBody>
      </p:sp>
    </p:spTree>
    <p:extLst>
      <p:ext uri="{BB962C8B-B14F-4D97-AF65-F5344CB8AC3E}">
        <p14:creationId xmlns="" xmlns:p14="http://schemas.microsoft.com/office/powerpoint/2010/main" val="39273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4053</TotalTime>
  <Words>2523</Words>
  <Application>Microsoft Office PowerPoint</Application>
  <PresentationFormat>On-screen Show (4:3)</PresentationFormat>
  <Paragraphs>451</Paragraphs>
  <Slides>79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Slide 1</vt:lpstr>
      <vt:lpstr>MECHANICAL INJURIES</vt:lpstr>
      <vt:lpstr>Classification </vt:lpstr>
      <vt:lpstr>Slide 4</vt:lpstr>
      <vt:lpstr>Slide 5</vt:lpstr>
      <vt:lpstr>Slide 6</vt:lpstr>
      <vt:lpstr>Slide 7</vt:lpstr>
      <vt:lpstr>Slide 8</vt:lpstr>
      <vt:lpstr>Slide 9</vt:lpstr>
      <vt:lpstr>Slide 10</vt:lpstr>
      <vt:lpstr>Abrasion</vt:lpstr>
      <vt:lpstr>Slide 12</vt:lpstr>
      <vt:lpstr>Slide 13</vt:lpstr>
      <vt:lpstr>Slide 14</vt:lpstr>
      <vt:lpstr>SCRATCH</vt:lpstr>
      <vt:lpstr>Slide 16</vt:lpstr>
      <vt:lpstr>Slide 17</vt:lpstr>
      <vt:lpstr>GRAZE</vt:lpstr>
      <vt:lpstr>Slide 19</vt:lpstr>
      <vt:lpstr>GRAZE</vt:lpstr>
      <vt:lpstr>GRAZE</vt:lpstr>
      <vt:lpstr>GRAZE </vt:lpstr>
      <vt:lpstr>Slide 23</vt:lpstr>
      <vt:lpstr>Slide 24</vt:lpstr>
      <vt:lpstr>Slide 25</vt:lpstr>
      <vt:lpstr>Slide 26</vt:lpstr>
      <vt:lpstr>Slide 27</vt:lpstr>
      <vt:lpstr>SCAB </vt:lpstr>
      <vt:lpstr>SCAB</vt:lpstr>
      <vt:lpstr>SCAB PEELS OFF</vt:lpstr>
      <vt:lpstr>DEPIGMENTED AREA</vt:lpstr>
      <vt:lpstr>Slide 32</vt:lpstr>
      <vt:lpstr> Differences between Ante-mortem and Post-mortem abrasions </vt:lpstr>
      <vt:lpstr>Slide 34</vt:lpstr>
      <vt:lpstr>Slide 35</vt:lpstr>
      <vt:lpstr>Slide 36</vt:lpstr>
      <vt:lpstr>Slide 37</vt:lpstr>
      <vt:lpstr>CONTUSION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Deep tissue and organ contusions</vt:lpstr>
      <vt:lpstr>Slide 57</vt:lpstr>
      <vt:lpstr>Slide 58</vt:lpstr>
      <vt:lpstr>Slide 59</vt:lpstr>
      <vt:lpstr>Slide 60</vt:lpstr>
      <vt:lpstr>Slide 61</vt:lpstr>
      <vt:lpstr>Differences between P.M. Staining and Bruise</vt:lpstr>
      <vt:lpstr>Differences between True Bruise and Artificial Bruise</vt:lpstr>
      <vt:lpstr>Medico legal importance 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Abrasion and contusion</dc:title>
  <dc:creator>dr.raghvendra singh</dc:creator>
  <cp:lastModifiedBy>oem</cp:lastModifiedBy>
  <cp:revision>271</cp:revision>
  <dcterms:created xsi:type="dcterms:W3CDTF">2015-01-20T06:03:02Z</dcterms:created>
  <dcterms:modified xsi:type="dcterms:W3CDTF">2015-10-15T06:14:03Z</dcterms:modified>
</cp:coreProperties>
</file>